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2" r:id="rId5"/>
    <p:sldMasterId id="2147483726" r:id="rId6"/>
    <p:sldMasterId id="2147483731" r:id="rId7"/>
    <p:sldMasterId id="2147483754" r:id="rId8"/>
  </p:sldMasterIdLst>
  <p:notesMasterIdLst>
    <p:notesMasterId r:id="rId23"/>
  </p:notesMasterIdLst>
  <p:handoutMasterIdLst>
    <p:handoutMasterId r:id="rId24"/>
  </p:handoutMasterIdLst>
  <p:sldIdLst>
    <p:sldId id="256" r:id="rId9"/>
    <p:sldId id="257" r:id="rId10"/>
    <p:sldId id="258" r:id="rId11"/>
    <p:sldId id="259" r:id="rId12"/>
    <p:sldId id="260" r:id="rId13"/>
    <p:sldId id="261" r:id="rId14"/>
    <p:sldId id="262" r:id="rId15"/>
    <p:sldId id="263" r:id="rId16"/>
    <p:sldId id="264" r:id="rId17"/>
    <p:sldId id="265" r:id="rId18"/>
    <p:sldId id="269" r:id="rId19"/>
    <p:sldId id="266" r:id="rId20"/>
    <p:sldId id="267" r:id="rId21"/>
    <p:sldId id="268" r:id="rId22"/>
  </p:sldIdLst>
  <p:sldSz cx="9144000" cy="6858000" type="screen4x3"/>
  <p:notesSz cx="6858000" cy="9144000"/>
  <p:embeddedFontLst>
    <p:embeddedFont>
      <p:font typeface="Calibri" panose="020F0502020204030204" pitchFamily="34" charset="0"/>
      <p:regular r:id="rId25"/>
      <p:bold r:id="rId26"/>
      <p:italic r:id="rId27"/>
      <p:boldItalic r:id="rId28"/>
    </p:embeddedFont>
    <p:embeddedFont>
      <p:font typeface="ＭＳ Ｐゴシック" panose="020B0600070205080204" pitchFamily="34" charset="-128"/>
      <p:regular r:id="rId29"/>
    </p:embeddedFont>
    <p:embeddedFont>
      <p:font typeface="Georgia" panose="02040502050405020303" pitchFamily="18" charset="0"/>
      <p:regular r:id="rId30"/>
      <p:bold r:id="rId31"/>
      <p:italic r:id="rId32"/>
      <p:boldItalic r:id="rId33"/>
    </p:embeddedFont>
    <p:embeddedFont>
      <p:font typeface="Verdana" panose="020B0604030504040204" pitchFamily="34" charset="0"/>
      <p:regular r:id="rId34"/>
      <p:bold r:id="rId35"/>
      <p:italic r:id="rId36"/>
      <p:boldItalic r:id="rId37"/>
    </p:embeddedFont>
    <p:embeddedFont>
      <p:font typeface="Candara" panose="020E050203030302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42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5915" autoAdjust="0"/>
  </p:normalViewPr>
  <p:slideViewPr>
    <p:cSldViewPr snapToGrid="0" showGuides="1">
      <p:cViewPr varScale="1">
        <p:scale>
          <a:sx n="66" d="100"/>
          <a:sy n="66" d="100"/>
        </p:scale>
        <p:origin x="112" y="44"/>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424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font" Target="fonts/font10.fntdata"/><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3/27/2018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Page XX-#</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1164611092"/>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8663" y="685800"/>
            <a:ext cx="4595087" cy="3429000"/>
          </a:xfrm>
          <a:prstGeom prst="rect">
            <a:avLst/>
          </a:prstGeom>
          <a:noFill/>
          <a:ln w="12700">
            <a:solidFill>
              <a:prstClr val="black"/>
            </a:solidFill>
          </a:ln>
        </p:spPr>
        <p:txBody>
          <a:bodyPr vert="horz" lIns="91440" tIns="45720" rIns="91440" bIns="45720" rtlCol="0" anchor="ctr"/>
          <a:lstStyle/>
          <a:p>
            <a:r>
              <a:rPr lang="en-US" dirty="0"/>
              <a:t>text</a:t>
            </a:r>
          </a:p>
        </p:txBody>
      </p:sp>
      <p:sp>
        <p:nvSpPr>
          <p:cNvPr id="5" name="Notes Placeholder 4"/>
          <p:cNvSpPr>
            <a:spLocks noGrp="1"/>
          </p:cNvSpPr>
          <p:nvPr>
            <p:ph type="body" sz="quarter" idx="3"/>
          </p:nvPr>
        </p:nvSpPr>
        <p:spPr>
          <a:xfrm>
            <a:off x="1998664" y="4365623"/>
            <a:ext cx="4595812" cy="42677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67500" y="457200"/>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1000" b="0" dirty="0">
                <a:solidFill>
                  <a:srgbClr val="000000"/>
                </a:solidFill>
                <a:latin typeface="Arial" panose="020B0604020202020204" pitchFamily="34" charset="0"/>
                <a:ea typeface="ＭＳ Ｐゴシック" pitchFamily="34" charset="-128"/>
                <a:cs typeface="Arial" panose="020B0604020202020204" pitchFamily="34" charset="0"/>
              </a:rPr>
              <a:t>Java Server Pages (JSP)                                                                                                             JSP Directives</a:t>
            </a:r>
            <a:endParaRPr lang="en-US" sz="1000" b="0" dirty="0">
              <a:latin typeface="Arial" panose="020B0604020202020204" pitchFamily="34" charset="0"/>
              <a:cs typeface="Arial" panose="020B0604020202020204" pitchFamily="34" charset="0"/>
            </a:endParaRPr>
          </a:p>
        </p:txBody>
      </p:sp>
      <p:sp>
        <p:nvSpPr>
          <p:cNvPr id="7" name="Rectangle 14"/>
          <p:cNvSpPr>
            <a:spLocks noChangeArrowheads="1"/>
          </p:cNvSpPr>
          <p:nvPr/>
        </p:nvSpPr>
        <p:spPr bwMode="auto">
          <a:xfrm>
            <a:off x="3820293" y="8641978"/>
            <a:ext cx="2762530" cy="252640"/>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baseline="0" dirty="0">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Page </a:t>
            </a:r>
            <a:r>
              <a:rPr lang="en-US" sz="1000" smtClean="0">
                <a:latin typeface="Arial" panose="020B0604020202020204" pitchFamily="34" charset="0"/>
                <a:cs typeface="Arial" panose="020B0604020202020204" pitchFamily="34" charset="0"/>
              </a:rPr>
              <a:t>07-</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9900" y="6934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222545920"/>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0063" y="685800"/>
            <a:ext cx="4903787" cy="3679825"/>
          </a:xfrm>
        </p:spPr>
      </p:sp>
      <p:sp>
        <p:nvSpPr>
          <p:cNvPr id="3" name="Notes Placeholder 2"/>
          <p:cNvSpPr>
            <a:spLocks noGrp="1"/>
          </p:cNvSpPr>
          <p:nvPr>
            <p:ph type="body" idx="1"/>
          </p:nvPr>
        </p:nvSpPr>
        <p:spPr>
          <a:xfrm>
            <a:off x="1959429" y="4572709"/>
            <a:ext cx="4599026" cy="4114800"/>
          </a:xfrm>
        </p:spPr>
        <p:txBody>
          <a:bodyPr>
            <a:normAutofit/>
          </a:bodyPr>
          <a:lstStyle/>
          <a:p>
            <a:endParaRPr lang="en-US" dirty="0"/>
          </a:p>
        </p:txBody>
      </p:sp>
      <p:sp>
        <p:nvSpPr>
          <p:cNvPr id="4" name="Text Box 9"/>
          <p:cNvSpPr txBox="1">
            <a:spLocks noChangeArrowheads="1"/>
          </p:cNvSpPr>
          <p:nvPr/>
        </p:nvSpPr>
        <p:spPr bwMode="auto">
          <a:xfrm>
            <a:off x="142875" y="1133475"/>
            <a:ext cx="1433677"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326123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01813" y="706438"/>
            <a:ext cx="4846637" cy="3636962"/>
          </a:xfrm>
          <a:ln/>
        </p:spPr>
      </p:sp>
      <p:sp>
        <p:nvSpPr>
          <p:cNvPr id="29701" name="Rectangle 3"/>
          <p:cNvSpPr>
            <a:spLocks noGrp="1" noChangeArrowheads="1"/>
          </p:cNvSpPr>
          <p:nvPr>
            <p:ph type="body" idx="1"/>
          </p:nvPr>
        </p:nvSpPr>
        <p:spPr>
          <a:xfrm>
            <a:off x="1998663" y="4567615"/>
            <a:ext cx="4590119" cy="3964586"/>
          </a:xfrm>
          <a:noFill/>
          <a:ln/>
        </p:spPr>
        <p:txBody>
          <a:bodyPr/>
          <a:lstStyle/>
          <a:p>
            <a:pPr marL="0" marR="0" indent="0" algn="l" defTabSz="914310" rtl="0" eaLnBrk="1" fontAlgn="auto" latinLnBrk="0" hangingPunct="1">
              <a:lnSpc>
                <a:spcPct val="100000"/>
              </a:lnSpc>
              <a:spcBef>
                <a:spcPts val="0"/>
              </a:spcBef>
              <a:spcAft>
                <a:spcPts val="0"/>
              </a:spcAft>
              <a:buClrTx/>
              <a:buSzTx/>
              <a:buFontTx/>
              <a:buNone/>
              <a:tabLst/>
              <a:defRPr/>
            </a:pPr>
            <a:r>
              <a:rPr lang="en-US" dirty="0"/>
              <a:t>Deploy web application </a:t>
            </a:r>
            <a:r>
              <a:rPr lang="en-US" b="1" dirty="0"/>
              <a:t>Lesson3-JSPDirectives</a:t>
            </a:r>
            <a:r>
              <a:rPr lang="en-US" baseline="0" dirty="0"/>
              <a:t> and show demo by executing each of the above JSP pages.</a:t>
            </a:r>
            <a:endParaRPr lang="en-US" dirty="0"/>
          </a:p>
          <a:p>
            <a:pPr defTabSz="914310">
              <a:defRPr/>
            </a:pPr>
            <a:endParaRPr lang="en-US" dirty="0"/>
          </a:p>
          <a:p>
            <a:pPr eaLnBrk="1" hangingPunct="1"/>
            <a:r>
              <a:rPr lang="en-US" dirty="0"/>
              <a:t>The include.jsp page includes the header.html and the footer.html pages using the include directive (@ include). Invoke include.jsp page to run the demo.</a:t>
            </a:r>
          </a:p>
        </p:txBody>
      </p:sp>
      <p:sp>
        <p:nvSpPr>
          <p:cNvPr id="4" name="Text Box 4"/>
          <p:cNvSpPr txBox="1">
            <a:spLocks noChangeArrowheads="1"/>
          </p:cNvSpPr>
          <p:nvPr/>
        </p:nvSpPr>
        <p:spPr bwMode="auto">
          <a:xfrm>
            <a:off x="152193" y="1258550"/>
            <a:ext cx="1471655"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example explained in the previous slide</a:t>
            </a:r>
          </a:p>
        </p:txBody>
      </p:sp>
    </p:spTree>
    <p:extLst>
      <p:ext uri="{BB962C8B-B14F-4D97-AF65-F5344CB8AC3E}">
        <p14:creationId xmlns:p14="http://schemas.microsoft.com/office/powerpoint/2010/main" val="417374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Rot="1" noChangeAspect="1" noChangeArrowheads="1" noTextEdit="1"/>
          </p:cNvSpPr>
          <p:nvPr>
            <p:ph type="sldImg"/>
          </p:nvPr>
        </p:nvSpPr>
        <p:spPr>
          <a:xfrm>
            <a:off x="1928813" y="839788"/>
            <a:ext cx="4670425" cy="3503612"/>
          </a:xfrm>
          <a:ln/>
        </p:spPr>
      </p:sp>
      <p:sp>
        <p:nvSpPr>
          <p:cNvPr id="99333" name="Rectangle 3"/>
          <p:cNvSpPr>
            <a:spLocks noGrp="1" noChangeArrowheads="1"/>
          </p:cNvSpPr>
          <p:nvPr>
            <p:ph type="body" idx="1"/>
          </p:nvPr>
        </p:nvSpPr>
        <p:spPr bwMode="auto">
          <a:xfrm>
            <a:off x="1974850" y="4572001"/>
            <a:ext cx="4573077" cy="3964587"/>
          </a:xfrm>
          <a:prstGeom prst="rect">
            <a:avLst/>
          </a:prstGeom>
          <a:noFill/>
          <a:ln>
            <a:noFill/>
            <a:miter lim="800000"/>
            <a:headEnd/>
            <a:tailEnd/>
          </a:ln>
        </p:spPr>
        <p:txBody>
          <a:bodyPr lIns="91426" tIns="45714" rIns="91426" bIns="45714"/>
          <a:lstStyle/>
          <a:p>
            <a:pPr eaLnBrk="1" hangingPunct="1"/>
            <a:endParaRPr lang="en-US" dirty="0"/>
          </a:p>
        </p:txBody>
      </p:sp>
      <p:sp>
        <p:nvSpPr>
          <p:cNvPr id="4" name="Text Box 4"/>
          <p:cNvSpPr txBox="1">
            <a:spLocks noChangeArrowheads="1"/>
          </p:cNvSpPr>
          <p:nvPr/>
        </p:nvSpPr>
        <p:spPr bwMode="auto">
          <a:xfrm>
            <a:off x="152193" y="1246058"/>
            <a:ext cx="1392828" cy="1477319"/>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developing Java Beans and using the Bean related actions (viz. jsp:useBean, jsp:setProperty &amp; jsp:getProperty) to interact with the Java Bean.</a:t>
            </a:r>
          </a:p>
        </p:txBody>
      </p:sp>
    </p:spTree>
    <p:extLst>
      <p:ext uri="{BB962C8B-B14F-4D97-AF65-F5344CB8AC3E}">
        <p14:creationId xmlns:p14="http://schemas.microsoft.com/office/powerpoint/2010/main" val="3758943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Rot="1" noChangeAspect="1" noChangeArrowheads="1" noTextEdit="1"/>
          </p:cNvSpPr>
          <p:nvPr>
            <p:ph type="sldImg"/>
          </p:nvPr>
        </p:nvSpPr>
        <p:spPr>
          <a:xfrm>
            <a:off x="1819275" y="706438"/>
            <a:ext cx="4848225" cy="3636962"/>
          </a:xfrm>
          <a:ln/>
        </p:spPr>
      </p:sp>
      <p:sp>
        <p:nvSpPr>
          <p:cNvPr id="31749" name="Rectangle 3"/>
          <p:cNvSpPr>
            <a:spLocks noGrp="1" noChangeArrowheads="1"/>
          </p:cNvSpPr>
          <p:nvPr>
            <p:ph type="body" idx="1"/>
          </p:nvPr>
        </p:nvSpPr>
        <p:spPr>
          <a:xfrm>
            <a:off x="1998663" y="4572001"/>
            <a:ext cx="4616273" cy="3964587"/>
          </a:xfrm>
          <a:noFill/>
          <a:ln/>
        </p:spPr>
        <p:txBody>
          <a:bodyPr/>
          <a:lstStyle/>
          <a:p>
            <a:pPr eaLnBrk="1" hangingPunct="1"/>
            <a:endParaRPr lang="en-US" dirty="0"/>
          </a:p>
        </p:txBody>
      </p:sp>
    </p:spTree>
    <p:extLst>
      <p:ext uri="{BB962C8B-B14F-4D97-AF65-F5344CB8AC3E}">
        <p14:creationId xmlns:p14="http://schemas.microsoft.com/office/powerpoint/2010/main" val="56003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Rot="1" noChangeAspect="1" noChangeArrowheads="1" noTextEdit="1"/>
          </p:cNvSpPr>
          <p:nvPr>
            <p:ph type="sldImg"/>
          </p:nvPr>
        </p:nvSpPr>
        <p:spPr>
          <a:xfrm>
            <a:off x="1806575" y="706438"/>
            <a:ext cx="4848225" cy="3636962"/>
          </a:xfrm>
          <a:ln/>
        </p:spPr>
      </p:sp>
      <p:sp>
        <p:nvSpPr>
          <p:cNvPr id="32773" name="Rectangle 3"/>
          <p:cNvSpPr>
            <a:spLocks noGrp="1" noChangeArrowheads="1"/>
          </p:cNvSpPr>
          <p:nvPr>
            <p:ph type="body" idx="1"/>
          </p:nvPr>
        </p:nvSpPr>
        <p:spPr>
          <a:xfrm>
            <a:off x="1998663" y="4572001"/>
            <a:ext cx="4591323" cy="3964587"/>
          </a:xfrm>
          <a:noFill/>
          <a:ln/>
        </p:spPr>
        <p:txBody>
          <a:bodyPr/>
          <a:lstStyle/>
          <a:p>
            <a:pPr eaLnBrk="1" hangingPunct="1"/>
            <a:endParaRPr lang="en-US" dirty="0"/>
          </a:p>
        </p:txBody>
      </p:sp>
      <p:sp>
        <p:nvSpPr>
          <p:cNvPr id="5" name="Text Box 4"/>
          <p:cNvSpPr txBox="1">
            <a:spLocks noChangeArrowheads="1"/>
          </p:cNvSpPr>
          <p:nvPr/>
        </p:nvSpPr>
        <p:spPr bwMode="auto">
          <a:xfrm>
            <a:off x="152193" y="1258550"/>
            <a:ext cx="1424359" cy="1631212"/>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messages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2: </a:t>
            </a:r>
            <a:r>
              <a:rPr lang="en-US" sz="1000" dirty="0">
                <a:latin typeface="Arial" panose="020B0604020202020204" pitchFamily="34" charset="0"/>
                <a:cs typeface="Arial" panose="020B0604020202020204" pitchFamily="34" charset="0"/>
              </a:rPr>
              <a:t>page</a:t>
            </a:r>
          </a:p>
          <a:p>
            <a:pPr defTabSz="914437"/>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3: </a:t>
            </a:r>
            <a:r>
              <a:rPr lang="en-US" sz="1000" dirty="0">
                <a:latin typeface="Arial" panose="020B0604020202020204" pitchFamily="34" charset="0"/>
                <a:cs typeface="Arial" panose="020B0604020202020204" pitchFamily="34" charset="0"/>
              </a:rPr>
              <a:t>isThreadSafe=false</a:t>
            </a: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50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Rot="1" noChangeAspect="1" noChangeArrowheads="1" noTextEdit="1"/>
          </p:cNvSpPr>
          <p:nvPr>
            <p:ph type="sldImg"/>
          </p:nvPr>
        </p:nvSpPr>
        <p:spPr>
          <a:xfrm>
            <a:off x="1814513" y="706438"/>
            <a:ext cx="4848225" cy="3636962"/>
          </a:xfrm>
          <a:ln/>
        </p:spPr>
      </p:sp>
      <p:sp>
        <p:nvSpPr>
          <p:cNvPr id="33797" name="Rectangle 3"/>
          <p:cNvSpPr>
            <a:spLocks noGrp="1" noChangeArrowheads="1"/>
          </p:cNvSpPr>
          <p:nvPr>
            <p:ph type="body" idx="1"/>
          </p:nvPr>
        </p:nvSpPr>
        <p:spPr>
          <a:xfrm>
            <a:off x="1998663" y="4572001"/>
            <a:ext cx="4607089" cy="3964587"/>
          </a:xfrm>
          <a:noFill/>
          <a:ln/>
        </p:spPr>
        <p:txBody>
          <a:bodyPr/>
          <a:lstStyle/>
          <a:p>
            <a:pPr eaLnBrk="1" hangingPunct="1"/>
            <a:endParaRPr lang="en-US" dirty="0"/>
          </a:p>
        </p:txBody>
      </p:sp>
      <p:sp>
        <p:nvSpPr>
          <p:cNvPr id="4" name="Text Box 5"/>
          <p:cNvSpPr txBox="1">
            <a:spLocks noChangeArrowheads="1"/>
          </p:cNvSpPr>
          <p:nvPr/>
        </p:nvSpPr>
        <p:spPr bwMode="auto">
          <a:xfrm>
            <a:off x="152193" y="1249181"/>
            <a:ext cx="1424359" cy="1169547"/>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4: </a:t>
            </a:r>
            <a:r>
              <a:rPr lang="en-US" sz="1000" dirty="0">
                <a:latin typeface="Arial" panose="020B0604020202020204" pitchFamily="34" charset="0"/>
                <a:cs typeface="Arial" panose="020B0604020202020204" pitchFamily="34" charset="0"/>
              </a:rPr>
              <a:t>8</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5: </a:t>
            </a:r>
            <a:r>
              <a:rPr lang="en-US" sz="1000" dirty="0">
                <a:latin typeface="Arial" panose="020B0604020202020204" pitchFamily="34" charset="0"/>
                <a:cs typeface="Arial" panose="020B0604020202020204" pitchFamily="34" charset="0"/>
              </a:rPr>
              <a:t>static</a:t>
            </a:r>
          </a:p>
          <a:p>
            <a:pPr defTabSz="914437"/>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04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00225" y="706438"/>
            <a:ext cx="4846638" cy="3636962"/>
          </a:xfrm>
          <a:ln/>
        </p:spPr>
      </p:sp>
      <p:sp>
        <p:nvSpPr>
          <p:cNvPr id="20485" name="Rectangle 4"/>
          <p:cNvSpPr>
            <a:spLocks noGrp="1" noChangeArrowheads="1"/>
          </p:cNvSpPr>
          <p:nvPr>
            <p:ph type="body" idx="1"/>
          </p:nvPr>
        </p:nvSpPr>
        <p:spPr>
          <a:xfrm>
            <a:off x="1947553" y="4572001"/>
            <a:ext cx="4626668" cy="3886513"/>
          </a:xfrm>
          <a:noFill/>
          <a:ln/>
        </p:spPr>
        <p:txBody>
          <a:bodyPr/>
          <a:lstStyle/>
          <a:p>
            <a:pPr eaLnBrk="1" hangingPunct="1"/>
            <a:endParaRPr lang="en-US" dirty="0"/>
          </a:p>
        </p:txBody>
      </p:sp>
      <p:sp>
        <p:nvSpPr>
          <p:cNvPr id="4" name="Text Box 5"/>
          <p:cNvSpPr txBox="1">
            <a:spLocks noChangeArrowheads="1"/>
          </p:cNvSpPr>
          <p:nvPr/>
        </p:nvSpPr>
        <p:spPr bwMode="auto">
          <a:xfrm>
            <a:off x="152193" y="1249181"/>
            <a:ext cx="1455890" cy="40010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explains the JSP Directives</a:t>
            </a:r>
          </a:p>
        </p:txBody>
      </p:sp>
    </p:spTree>
    <p:extLst>
      <p:ext uri="{BB962C8B-B14F-4D97-AF65-F5344CB8AC3E}">
        <p14:creationId xmlns:p14="http://schemas.microsoft.com/office/powerpoint/2010/main" val="60706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Rot="1" noChangeAspect="1" noChangeArrowheads="1" noTextEdit="1"/>
          </p:cNvSpPr>
          <p:nvPr>
            <p:ph type="sldImg"/>
          </p:nvPr>
        </p:nvSpPr>
        <p:spPr>
          <a:xfrm>
            <a:off x="1787525" y="706438"/>
            <a:ext cx="4848225" cy="3636962"/>
          </a:xfrm>
          <a:ln/>
        </p:spPr>
      </p:sp>
      <p:sp>
        <p:nvSpPr>
          <p:cNvPr id="21509" name="Rectangle 3"/>
          <p:cNvSpPr>
            <a:spLocks noGrp="1" noChangeArrowheads="1"/>
          </p:cNvSpPr>
          <p:nvPr>
            <p:ph type="body" idx="1"/>
          </p:nvPr>
        </p:nvSpPr>
        <p:spPr>
          <a:xfrm>
            <a:off x="1998663" y="4572001"/>
            <a:ext cx="4554657" cy="3964587"/>
          </a:xfrm>
          <a:noFill/>
          <a:ln/>
        </p:spPr>
        <p:txBody>
          <a:bodyPr/>
          <a:lstStyle/>
          <a:p>
            <a:pPr marL="224303" indent="-224303"/>
            <a:r>
              <a:rPr lang="en-US" b="1" u="sng" dirty="0"/>
              <a:t>JSP Directives</a:t>
            </a:r>
            <a:r>
              <a:rPr lang="en-US" b="1" dirty="0"/>
              <a:t>:</a:t>
            </a:r>
          </a:p>
          <a:p>
            <a:pPr marL="224303" indent="-224303"/>
            <a:r>
              <a:rPr lang="en-US" b="1" dirty="0"/>
              <a:t>What is a JSP Directive?</a:t>
            </a:r>
          </a:p>
          <a:p>
            <a:pPr marL="224303" indent="-224303">
              <a:buFontTx/>
              <a:buChar char="•"/>
            </a:pPr>
            <a:r>
              <a:rPr lang="en-US" dirty="0"/>
              <a:t>A JSP </a:t>
            </a:r>
            <a:r>
              <a:rPr lang="en-US" i="1" dirty="0"/>
              <a:t>directive</a:t>
            </a:r>
            <a:r>
              <a:rPr lang="en-US" dirty="0"/>
              <a:t> affects the overall structure of the servlet class. </a:t>
            </a:r>
          </a:p>
          <a:p>
            <a:pPr marL="224303" indent="-224303">
              <a:buFontTx/>
              <a:buChar char="•"/>
            </a:pPr>
            <a:r>
              <a:rPr lang="en-US" dirty="0"/>
              <a:t>Used to set global values such as class declarations methods to be implemented, output content type etc</a:t>
            </a:r>
          </a:p>
          <a:p>
            <a:pPr marL="224303" indent="-224303">
              <a:buFontTx/>
              <a:buChar char="•"/>
            </a:pPr>
            <a:r>
              <a:rPr lang="en-US" dirty="0"/>
              <a:t>Do not produce any output to the client</a:t>
            </a:r>
          </a:p>
          <a:p>
            <a:pPr marL="224303" indent="-224303">
              <a:buFontTx/>
              <a:buChar char="•"/>
            </a:pPr>
            <a:r>
              <a:rPr lang="en-US" dirty="0"/>
              <a:t>They have the scope of the entire file</a:t>
            </a:r>
          </a:p>
          <a:p>
            <a:pPr marL="224303" indent="-224303">
              <a:buFontTx/>
              <a:buChar char="•"/>
            </a:pPr>
            <a:endParaRPr lang="en-US" dirty="0"/>
          </a:p>
          <a:p>
            <a:pPr marL="224303" indent="-224303">
              <a:buFontTx/>
              <a:buChar char="•"/>
            </a:pPr>
            <a:r>
              <a:rPr lang="en-US" dirty="0"/>
              <a:t>It usually has the following form:  &lt;%@ directive {attribute="value“}* %&gt;</a:t>
            </a:r>
          </a:p>
          <a:p>
            <a:pPr marL="224303" indent="-224303">
              <a:buFontTx/>
              <a:buChar char="•"/>
            </a:pPr>
            <a:r>
              <a:rPr lang="en-US" dirty="0"/>
              <a:t>There are three types of directives: </a:t>
            </a:r>
          </a:p>
          <a:p>
            <a:pPr marL="672910" lvl="1" indent="-224303">
              <a:buFont typeface="Wingdings" pitchFamily="2" charset="2"/>
              <a:buChar char="Ø"/>
            </a:pPr>
            <a:r>
              <a:rPr lang="en-US" b="1" dirty="0"/>
              <a:t>page: </a:t>
            </a:r>
            <a:r>
              <a:rPr lang="en-US" dirty="0"/>
              <a:t> It allows to do things like import classes, customize the servlet super class, and the like; and </a:t>
            </a:r>
          </a:p>
          <a:p>
            <a:pPr marL="672910" lvl="1" indent="-224303">
              <a:buFont typeface="Wingdings" pitchFamily="2" charset="2"/>
              <a:buChar char="Ø"/>
            </a:pPr>
            <a:r>
              <a:rPr lang="en-US" b="1" dirty="0"/>
              <a:t>include:</a:t>
            </a:r>
            <a:r>
              <a:rPr lang="en-US" dirty="0"/>
              <a:t> It allows to  insert a file into the servlet class at the time the JSP file is translated into a servlet. </a:t>
            </a:r>
          </a:p>
          <a:p>
            <a:pPr marL="672910" lvl="1" indent="-224303">
              <a:buFont typeface="Wingdings" pitchFamily="2" charset="2"/>
              <a:buChar char="Ø"/>
            </a:pPr>
            <a:r>
              <a:rPr lang="en-US" b="1" dirty="0"/>
              <a:t>taglib:</a:t>
            </a:r>
            <a:r>
              <a:rPr lang="en-US" dirty="0"/>
              <a:t> It is intended to let JSP authors define their own tags. This directive is explained in detail in the lesson on “Custom Tags in JSP Pages”.</a:t>
            </a:r>
          </a:p>
        </p:txBody>
      </p:sp>
      <p:sp>
        <p:nvSpPr>
          <p:cNvPr id="4" name="Text Box 4"/>
          <p:cNvSpPr txBox="1">
            <a:spLocks noChangeArrowheads="1"/>
          </p:cNvSpPr>
          <p:nvPr/>
        </p:nvSpPr>
        <p:spPr bwMode="auto">
          <a:xfrm>
            <a:off x="152193" y="1250743"/>
            <a:ext cx="1455890" cy="224676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meaning of a directive. They are same as the pre processing instructions (in XML) or macros/pre-processors ( in C). In this lesson we deal with only page &amp; include directive. Taglib directive is covered in the “Custom Tags” lesson.</a:t>
            </a:r>
          </a:p>
        </p:txBody>
      </p:sp>
    </p:spTree>
    <p:extLst>
      <p:ext uri="{BB962C8B-B14F-4D97-AF65-F5344CB8AC3E}">
        <p14:creationId xmlns:p14="http://schemas.microsoft.com/office/powerpoint/2010/main" val="2364013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xfrm>
            <a:off x="1806575" y="706438"/>
            <a:ext cx="4848225" cy="3636962"/>
          </a:xfrm>
          <a:ln/>
        </p:spPr>
      </p:sp>
      <p:sp>
        <p:nvSpPr>
          <p:cNvPr id="22533" name="Rectangle 3"/>
          <p:cNvSpPr>
            <a:spLocks noGrp="1" noChangeArrowheads="1"/>
          </p:cNvSpPr>
          <p:nvPr>
            <p:ph type="body" idx="1"/>
          </p:nvPr>
        </p:nvSpPr>
        <p:spPr>
          <a:xfrm>
            <a:off x="1998663" y="4572001"/>
            <a:ext cx="4591323" cy="3964587"/>
          </a:xfrm>
          <a:noFill/>
          <a:ln/>
        </p:spPr>
        <p:txBody>
          <a:bodyPr/>
          <a:lstStyle/>
          <a:p>
            <a:pPr marL="202496" indent="-202496"/>
            <a:r>
              <a:rPr lang="en-US" b="1" u="sng" dirty="0"/>
              <a:t>JSP Page Directive</a:t>
            </a:r>
            <a:r>
              <a:rPr lang="en-US" b="1" dirty="0"/>
              <a:t>:</a:t>
            </a:r>
          </a:p>
          <a:p>
            <a:pPr marL="202496" indent="-202496">
              <a:buFontTx/>
              <a:buChar char="•"/>
            </a:pPr>
            <a:r>
              <a:rPr lang="en-US" dirty="0"/>
              <a:t>The </a:t>
            </a:r>
            <a:r>
              <a:rPr lang="en-US" b="1" dirty="0"/>
              <a:t>&lt;%@ page %&gt; </a:t>
            </a:r>
            <a:r>
              <a:rPr lang="en-US" dirty="0"/>
              <a:t>directive applies to an entire </a:t>
            </a:r>
            <a:r>
              <a:rPr lang="en-US" b="1" dirty="0"/>
              <a:t>JSP file </a:t>
            </a:r>
            <a:r>
              <a:rPr lang="en-US" dirty="0"/>
              <a:t>and any of its </a:t>
            </a:r>
            <a:r>
              <a:rPr lang="en-US" b="1" dirty="0"/>
              <a:t>static include files</a:t>
            </a:r>
            <a:r>
              <a:rPr lang="en-US" dirty="0"/>
              <a:t>, which together are called a </a:t>
            </a:r>
            <a:r>
              <a:rPr lang="en-US" b="1" dirty="0"/>
              <a:t>translation unit</a:t>
            </a:r>
            <a:r>
              <a:rPr lang="en-US" dirty="0"/>
              <a:t>. A static include file is a file whose content becomes part of the calling JSP file. The &lt;%@ page %&gt; directive does not apply to any dynamic include files.</a:t>
            </a:r>
          </a:p>
          <a:p>
            <a:pPr marL="202496" indent="-202496">
              <a:buFontTx/>
              <a:buChar char="•"/>
            </a:pPr>
            <a:r>
              <a:rPr lang="en-US" dirty="0"/>
              <a:t>The </a:t>
            </a:r>
            <a:r>
              <a:rPr lang="en-US" b="1" dirty="0"/>
              <a:t>&lt;%@ page %&gt; </a:t>
            </a:r>
            <a:r>
              <a:rPr lang="en-US" dirty="0"/>
              <a:t>directive can be used more than once in a translation unit. However, each attribute, except import, can be used once. Since in Java programming language, the </a:t>
            </a:r>
            <a:r>
              <a:rPr lang="en-US" b="1" dirty="0"/>
              <a:t>import attribute </a:t>
            </a:r>
            <a:r>
              <a:rPr lang="en-US" dirty="0"/>
              <a:t>is similar to the </a:t>
            </a:r>
            <a:r>
              <a:rPr lang="en-US" b="1" dirty="0"/>
              <a:t>import statement</a:t>
            </a:r>
            <a:r>
              <a:rPr lang="en-US" dirty="0"/>
              <a:t>, a &lt;%@ page %&gt; directive with import more than once can be used in a JSP file or translation unit. </a:t>
            </a:r>
          </a:p>
          <a:p>
            <a:pPr marL="202496" indent="-202496">
              <a:buFontTx/>
              <a:buChar char="•"/>
            </a:pPr>
            <a:r>
              <a:rPr lang="en-US" dirty="0"/>
              <a:t>No matter the position of &lt;%@ page %&gt; directive in a JSP file or included files, it applies to the entire translation unit. However, it is often good programming style to place it at the top of the JSP file. </a:t>
            </a:r>
          </a:p>
        </p:txBody>
      </p:sp>
      <p:sp>
        <p:nvSpPr>
          <p:cNvPr id="4" name="Text Box 4"/>
          <p:cNvSpPr txBox="1">
            <a:spLocks noChangeArrowheads="1"/>
          </p:cNvSpPr>
          <p:nvPr/>
        </p:nvSpPr>
        <p:spPr bwMode="auto">
          <a:xfrm>
            <a:off x="152193" y="1236689"/>
            <a:ext cx="1455890" cy="1785100"/>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“page” Directive. It is one of the most important directive that applies to the entire page or translation unit. It can be placed anywhere in the JSP page but the recommendation is to place it at the top for maintainability</a:t>
            </a:r>
          </a:p>
        </p:txBody>
      </p:sp>
    </p:spTree>
    <p:extLst>
      <p:ext uri="{BB962C8B-B14F-4D97-AF65-F5344CB8AC3E}">
        <p14:creationId xmlns:p14="http://schemas.microsoft.com/office/powerpoint/2010/main" val="82107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Rot="1" noChangeAspect="1" noChangeArrowheads="1" noTextEdit="1"/>
          </p:cNvSpPr>
          <p:nvPr>
            <p:ph type="sldImg"/>
          </p:nvPr>
        </p:nvSpPr>
        <p:spPr>
          <a:xfrm>
            <a:off x="1830388" y="706438"/>
            <a:ext cx="4848225" cy="3636962"/>
          </a:xfrm>
          <a:ln/>
        </p:spPr>
      </p:sp>
      <p:sp>
        <p:nvSpPr>
          <p:cNvPr id="23557" name="Rectangle 3"/>
          <p:cNvSpPr>
            <a:spLocks noGrp="1" noChangeArrowheads="1"/>
          </p:cNvSpPr>
          <p:nvPr>
            <p:ph type="body" idx="1"/>
          </p:nvPr>
        </p:nvSpPr>
        <p:spPr>
          <a:xfrm>
            <a:off x="1998663" y="4572001"/>
            <a:ext cx="4607089" cy="3964587"/>
          </a:xfrm>
          <a:noFill/>
          <a:ln/>
        </p:spPr>
        <p:txBody>
          <a:bodyPr>
            <a:normAutofit/>
          </a:bodyPr>
          <a:lstStyle/>
          <a:p>
            <a:pPr marL="224303" indent="-224303"/>
            <a:r>
              <a:rPr lang="en-US" b="1" u="sng" dirty="0"/>
              <a:t>JSP Page Directive</a:t>
            </a:r>
            <a:r>
              <a:rPr lang="en-US" b="1" dirty="0"/>
              <a:t>:</a:t>
            </a:r>
          </a:p>
          <a:p>
            <a:pPr marL="224303" indent="-224303"/>
            <a:r>
              <a:rPr lang="en-US" b="1" dirty="0"/>
              <a:t>Attributes of JSP Page directive:</a:t>
            </a:r>
          </a:p>
          <a:p>
            <a:pPr marL="224303" indent="-224303">
              <a:buFontTx/>
              <a:buChar char="•"/>
            </a:pPr>
            <a:r>
              <a:rPr lang="en-US" i="1" dirty="0"/>
              <a:t>language</a:t>
            </a:r>
            <a:r>
              <a:rPr lang="en-US" dirty="0"/>
              <a:t>=</a:t>
            </a:r>
            <a:r>
              <a:rPr lang="en-US" b="1" dirty="0"/>
              <a:t>"java" :</a:t>
            </a:r>
            <a:r>
              <a:rPr lang="en-US" dirty="0"/>
              <a:t> It indicates the scripting language used in scriptlets, declarations, and expressions in the JSP file and any included files. In this release, the only allowed value is java.</a:t>
            </a:r>
          </a:p>
          <a:p>
            <a:pPr marL="224303" indent="-224303">
              <a:buFontTx/>
              <a:buChar char="•"/>
            </a:pPr>
            <a:r>
              <a:rPr lang="en-US" i="1" dirty="0"/>
              <a:t>extends</a:t>
            </a:r>
            <a:r>
              <a:rPr lang="en-US" dirty="0"/>
              <a:t>=</a:t>
            </a:r>
            <a:r>
              <a:rPr lang="en-US" b="1" dirty="0"/>
              <a:t>"package</a:t>
            </a:r>
            <a:r>
              <a:rPr lang="en-US" b="1" i="1" dirty="0"/>
              <a:t>.class</a:t>
            </a:r>
            <a:r>
              <a:rPr lang="en-US" b="1" dirty="0"/>
              <a:t>" :</a:t>
            </a:r>
            <a:r>
              <a:rPr lang="en-US" dirty="0"/>
              <a:t> It indicates the fully qualified name of the superclass of the Java class file this JSP file will be compiled to. Use this attribute cautiously, as it can limit the JSP container’s ability to provide a specialized superclass that improves the quality of the compiled file.</a:t>
            </a:r>
          </a:p>
          <a:p>
            <a:pPr marL="224303" indent="-224303">
              <a:buFontTx/>
              <a:buChar char="•"/>
            </a:pPr>
            <a:r>
              <a:rPr lang="en-US" i="1" dirty="0"/>
              <a:t>import</a:t>
            </a:r>
            <a:r>
              <a:rPr lang="en-US" dirty="0"/>
              <a:t>=</a:t>
            </a:r>
            <a:r>
              <a:rPr lang="en-US" b="1" dirty="0"/>
              <a:t>"{package</a:t>
            </a:r>
            <a:r>
              <a:rPr lang="en-US" b="1" i="1" dirty="0"/>
              <a:t>.</a:t>
            </a:r>
            <a:r>
              <a:rPr lang="en-US" b="1" dirty="0"/>
              <a:t>class | package</a:t>
            </a:r>
            <a:r>
              <a:rPr lang="en-US" b="1" i="1" dirty="0"/>
              <a:t>.* </a:t>
            </a:r>
            <a:r>
              <a:rPr lang="en-US" b="1" dirty="0"/>
              <a:t>}, ..." </a:t>
            </a:r>
            <a:r>
              <a:rPr lang="en-US" dirty="0"/>
              <a:t>: It indicates a comma-separated list of Java packages that the JSP file should import. The packages (and their classes) are available to scriptlets, expressions, and declarations within the JSP file. If more than one package to be imported, then specify a comma-separated list after import or use import more than once in a JSP file. The following packages are implicitly imported, so it does not need to specify them with the import attribute: java.lang.* , javax.servlet.*, javax.servlet.jsp.*, javax.servlet.http.*</a:t>
            </a:r>
          </a:p>
          <a:p>
            <a:pPr marL="224303" indent="-224303"/>
            <a:r>
              <a:rPr lang="en-US" dirty="0"/>
              <a:t>	Place the import attribute before the element that calls the imported class.</a:t>
            </a:r>
          </a:p>
          <a:p>
            <a:pPr marL="224303" indent="-224303"/>
            <a:r>
              <a:rPr lang="en-US" dirty="0"/>
              <a:t>	For example:</a:t>
            </a:r>
            <a:br>
              <a:rPr lang="en-US" dirty="0"/>
            </a:br>
            <a:r>
              <a:rPr lang="en-US" dirty="0"/>
              <a:t>  </a:t>
            </a:r>
            <a:br>
              <a:rPr lang="en-US" dirty="0"/>
            </a:br>
            <a:endParaRPr lang="en-US" dirty="0"/>
          </a:p>
          <a:p>
            <a:pPr marL="224303" indent="-224303"/>
            <a:endParaRPr lang="en-US" dirty="0"/>
          </a:p>
          <a:p>
            <a:pPr marL="224303" indent="-224303"/>
            <a:r>
              <a:rPr lang="en-US" dirty="0"/>
              <a:t>The import attribute is the only one that is allowed to appear multiple times. </a:t>
            </a:r>
          </a:p>
        </p:txBody>
      </p:sp>
      <p:sp>
        <p:nvSpPr>
          <p:cNvPr id="23559" name="AutoShape 6"/>
          <p:cNvSpPr>
            <a:spLocks noChangeArrowheads="1"/>
          </p:cNvSpPr>
          <p:nvPr/>
        </p:nvSpPr>
        <p:spPr bwMode="auto">
          <a:xfrm>
            <a:off x="2294733" y="7622620"/>
            <a:ext cx="3986523" cy="209238"/>
          </a:xfrm>
          <a:prstGeom prst="roundRect">
            <a:avLst>
              <a:gd name="adj" fmla="val 16667"/>
            </a:avLst>
          </a:prstGeom>
          <a:solidFill>
            <a:schemeClr val="bg1"/>
          </a:solid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&lt;%@ page import="java.util.*" %&gt;</a:t>
            </a:r>
          </a:p>
        </p:txBody>
      </p:sp>
      <p:sp>
        <p:nvSpPr>
          <p:cNvPr id="5" name="Text Box 4"/>
          <p:cNvSpPr txBox="1">
            <a:spLocks noChangeArrowheads="1"/>
          </p:cNvSpPr>
          <p:nvPr/>
        </p:nvSpPr>
        <p:spPr bwMode="auto">
          <a:xfrm>
            <a:off x="152193" y="1296025"/>
            <a:ext cx="1471655" cy="224676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significance of each of the attributes of the page directive. If it need to include a long list of packages or classes in more than one JSP file, create a separate JSP file with a &lt;%@ page</a:t>
            </a:r>
            <a:r>
              <a:rPr lang="en-US" sz="1000" i="1" dirty="0">
                <a:latin typeface="Arial" panose="020B0604020202020204" pitchFamily="34" charset="0"/>
                <a:cs typeface="Arial" panose="020B0604020202020204" pitchFamily="34" charset="0"/>
              </a:rPr>
              <a:t> %&gt;</a:t>
            </a:r>
            <a:r>
              <a:rPr lang="en-US" sz="1000" dirty="0">
                <a:latin typeface="Arial" panose="020B0604020202020204" pitchFamily="34" charset="0"/>
                <a:cs typeface="Arial" panose="020B0604020202020204" pitchFamily="34" charset="0"/>
              </a:rPr>
              <a:t> directive that contains the import list and include that file in the main JSP file. </a:t>
            </a:r>
          </a:p>
        </p:txBody>
      </p:sp>
    </p:spTree>
    <p:extLst>
      <p:ext uri="{BB962C8B-B14F-4D97-AF65-F5344CB8AC3E}">
        <p14:creationId xmlns:p14="http://schemas.microsoft.com/office/powerpoint/2010/main" val="294838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790700" y="706438"/>
            <a:ext cx="4876800" cy="3659187"/>
          </a:xfrm>
          <a:ln/>
        </p:spPr>
      </p:sp>
      <p:sp>
        <p:nvSpPr>
          <p:cNvPr id="52227" name="Rectangle 3"/>
          <p:cNvSpPr>
            <a:spLocks noGrp="1" noChangeArrowheads="1"/>
          </p:cNvSpPr>
          <p:nvPr>
            <p:ph type="body" idx="1"/>
          </p:nvPr>
        </p:nvSpPr>
        <p:spPr>
          <a:xfrm>
            <a:off x="1998663" y="4572709"/>
            <a:ext cx="4591323" cy="4114800"/>
          </a:xfrm>
          <a:noFill/>
          <a:ln/>
        </p:spPr>
        <p:txBody>
          <a:bodyPr/>
          <a:lstStyle/>
          <a:p>
            <a:endParaRPr lang="en-US" dirty="0"/>
          </a:p>
        </p:txBody>
      </p:sp>
    </p:spTree>
    <p:extLst>
      <p:ext uri="{BB962C8B-B14F-4D97-AF65-F5344CB8AC3E}">
        <p14:creationId xmlns:p14="http://schemas.microsoft.com/office/powerpoint/2010/main" val="88947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14513" y="706438"/>
            <a:ext cx="4848225" cy="3636962"/>
          </a:xfrm>
          <a:ln/>
        </p:spPr>
      </p:sp>
      <p:sp>
        <p:nvSpPr>
          <p:cNvPr id="26629" name="Rectangle 3"/>
          <p:cNvSpPr>
            <a:spLocks noGrp="1" noChangeArrowheads="1"/>
          </p:cNvSpPr>
          <p:nvPr>
            <p:ph type="body" idx="1"/>
          </p:nvPr>
        </p:nvSpPr>
        <p:spPr>
          <a:xfrm>
            <a:off x="1998663" y="4572001"/>
            <a:ext cx="4607089" cy="3964587"/>
          </a:xfrm>
          <a:solidFill>
            <a:schemeClr val="bg1"/>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Deploy web application </a:t>
            </a:r>
            <a:r>
              <a:rPr lang="en-US" b="1" dirty="0"/>
              <a:t>Lesson4-JSPDirectives</a:t>
            </a:r>
            <a:r>
              <a:rPr lang="en-US" baseline="0" dirty="0"/>
              <a:t> and show demo by executing each of the above JSP pages.</a:t>
            </a:r>
            <a:endParaRPr lang="en-US" dirty="0"/>
          </a:p>
          <a:p>
            <a:pPr eaLnBrk="1" hangingPunct="1"/>
            <a:endParaRPr lang="en-US" b="1" dirty="0"/>
          </a:p>
          <a:p>
            <a:pPr eaLnBrk="1" hangingPunct="1"/>
            <a:r>
              <a:rPr lang="en-US" b="1" dirty="0"/>
              <a:t>Content-Type Demo  : </a:t>
            </a:r>
            <a:r>
              <a:rPr lang="en-US" dirty="0"/>
              <a:t>exel.jsp &amp; Excelhtml.jsp will display the content in excel format</a:t>
            </a:r>
          </a:p>
          <a:p>
            <a:pPr eaLnBrk="1" hangingPunct="1"/>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Usage of Error page Demo: </a:t>
            </a:r>
            <a:r>
              <a:rPr lang="en-US" b="0" dirty="0"/>
              <a:t>Execute </a:t>
            </a:r>
            <a:r>
              <a:rPr lang="en-US" b="0" dirty="0" err="1"/>
              <a:t>computspeed.jsp</a:t>
            </a:r>
            <a:r>
              <a:rPr lang="en-US" b="0" dirty="0"/>
              <a:t> page, if submit the form without any value</a:t>
            </a:r>
            <a:r>
              <a:rPr lang="en-US" b="0" baseline="0" dirty="0"/>
              <a:t> or with invalid values then the </a:t>
            </a:r>
            <a:r>
              <a:rPr lang="en-US" b="0" baseline="0" dirty="0" err="1"/>
              <a:t>NumberFormatException</a:t>
            </a:r>
            <a:r>
              <a:rPr lang="en-US" b="0" baseline="0" dirty="0"/>
              <a:t> will be thrown which will be passed on to the error page</a:t>
            </a:r>
            <a:r>
              <a:rPr lang="en-US" dirty="0"/>
              <a:t> (</a:t>
            </a:r>
            <a:r>
              <a:rPr lang="en-US" dirty="0" err="1"/>
              <a:t>speederror.jsp</a:t>
            </a:r>
            <a:r>
              <a:rPr lang="en-US" dirty="0"/>
              <a:t>) as it is set as an error page in the “</a:t>
            </a:r>
            <a:r>
              <a:rPr lang="en-US" dirty="0" err="1"/>
              <a:t>isErrorPage</a:t>
            </a:r>
            <a:r>
              <a:rPr lang="en-US" dirty="0"/>
              <a:t>” attribute of the page directive. If the valid values are entered in the textboxes speed</a:t>
            </a:r>
            <a:r>
              <a:rPr lang="en-US" baseline="0" dirty="0"/>
              <a:t> will be displayed in the output.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Explain the error page configuration in the web.xml</a:t>
            </a:r>
            <a:r>
              <a:rPr lang="en-US" baseline="0" dirty="0"/>
              <a:t> as given in the Demo.</a:t>
            </a:r>
            <a:endParaRPr lang="en-US" dirty="0"/>
          </a:p>
        </p:txBody>
      </p:sp>
      <p:sp>
        <p:nvSpPr>
          <p:cNvPr id="4" name="Text Box 4"/>
          <p:cNvSpPr txBox="1">
            <a:spLocks noChangeArrowheads="1"/>
          </p:cNvSpPr>
          <p:nvPr/>
        </p:nvSpPr>
        <p:spPr bwMode="auto">
          <a:xfrm>
            <a:off x="152193" y="1249180"/>
            <a:ext cx="1424359" cy="1785096"/>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Demonstrate the examples for the “page” Directive. The first two demonstrates the usage of the “content-type” attribute whereas the last one demonstrates the usage of  “error page” &amp; “isErrorPage”  attributes.</a:t>
            </a:r>
          </a:p>
        </p:txBody>
      </p:sp>
    </p:spTree>
    <p:extLst>
      <p:ext uri="{BB962C8B-B14F-4D97-AF65-F5344CB8AC3E}">
        <p14:creationId xmlns:p14="http://schemas.microsoft.com/office/powerpoint/2010/main" val="4066949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Rot="1" noChangeAspect="1" noChangeArrowheads="1" noTextEdit="1"/>
          </p:cNvSpPr>
          <p:nvPr>
            <p:ph type="sldImg"/>
          </p:nvPr>
        </p:nvSpPr>
        <p:spPr>
          <a:xfrm>
            <a:off x="1795463" y="706438"/>
            <a:ext cx="4848225" cy="3636962"/>
          </a:xfrm>
          <a:ln/>
        </p:spPr>
      </p:sp>
      <p:sp>
        <p:nvSpPr>
          <p:cNvPr id="27653" name="Rectangle 3"/>
          <p:cNvSpPr>
            <a:spLocks noGrp="1" noChangeArrowheads="1"/>
          </p:cNvSpPr>
          <p:nvPr>
            <p:ph type="body" idx="1"/>
          </p:nvPr>
        </p:nvSpPr>
        <p:spPr>
          <a:xfrm>
            <a:off x="1998663" y="4572001"/>
            <a:ext cx="4570060" cy="3964587"/>
          </a:xfrm>
          <a:noFill/>
          <a:ln/>
        </p:spPr>
        <p:txBody>
          <a:bodyPr/>
          <a:lstStyle/>
          <a:p>
            <a:pPr marL="202496" indent="-202496"/>
            <a:r>
              <a:rPr lang="en-US" b="1" u="sng" dirty="0"/>
              <a:t>The JSP Include Directive</a:t>
            </a:r>
            <a:r>
              <a:rPr lang="en-US" b="1" dirty="0"/>
              <a:t>:</a:t>
            </a:r>
          </a:p>
          <a:p>
            <a:pPr marL="202496" indent="-202496">
              <a:buFontTx/>
              <a:buChar char="•"/>
            </a:pPr>
            <a:r>
              <a:rPr lang="en-US" dirty="0"/>
              <a:t>The </a:t>
            </a:r>
            <a:r>
              <a:rPr lang="en-US" b="1" dirty="0"/>
              <a:t>&lt;%@ include %&gt; </a:t>
            </a:r>
            <a:r>
              <a:rPr lang="en-US" dirty="0"/>
              <a:t>directive inserts a file of text or code in a JSP file at translation time, when the JSP file is compiled. When the </a:t>
            </a:r>
            <a:r>
              <a:rPr lang="en-US" b="1" dirty="0"/>
              <a:t>&lt;%@ include %&gt; </a:t>
            </a:r>
            <a:r>
              <a:rPr lang="en-US" dirty="0"/>
              <a:t>directive is used, the include process is </a:t>
            </a:r>
            <a:r>
              <a:rPr lang="en-US" b="1" dirty="0"/>
              <a:t>static</a:t>
            </a:r>
            <a:r>
              <a:rPr lang="en-US" dirty="0"/>
              <a:t>.</a:t>
            </a:r>
            <a:r>
              <a:rPr lang="en-US" b="1" dirty="0"/>
              <a:t> </a:t>
            </a:r>
          </a:p>
          <a:p>
            <a:pPr marL="651102" lvl="1" indent="-202496">
              <a:buFont typeface="Wingdings" pitchFamily="2" charset="2"/>
              <a:buChar char="Ø"/>
            </a:pPr>
            <a:r>
              <a:rPr lang="en-US" dirty="0"/>
              <a:t>A static include means that the text of the included file is added to the JSP file. The included file can be a JSP file, HTML file, or text file. If the included file is a JSP file, then its JSP elements are parsed and their results are included (along with any other text) in the JSP file. </a:t>
            </a:r>
          </a:p>
          <a:p>
            <a:pPr marL="202496" indent="-202496">
              <a:buFontTx/>
              <a:buChar char="•"/>
            </a:pPr>
            <a:r>
              <a:rPr lang="en-US" dirty="0"/>
              <a:t>We can only use </a:t>
            </a:r>
            <a:r>
              <a:rPr lang="en-US" b="1" dirty="0"/>
              <a:t>include </a:t>
            </a:r>
            <a:r>
              <a:rPr lang="en-US" dirty="0"/>
              <a:t>to include static files. </a:t>
            </a:r>
          </a:p>
          <a:p>
            <a:pPr marL="651102" lvl="1" indent="-202496">
              <a:buFont typeface="Wingdings" pitchFamily="2" charset="2"/>
              <a:buChar char="Ø"/>
            </a:pPr>
            <a:r>
              <a:rPr lang="en-US" dirty="0"/>
              <a:t>This means that the parsed result of the included file is added to the JSP file where the &lt;%@ include %&gt; directive is placed. </a:t>
            </a:r>
          </a:p>
          <a:p>
            <a:pPr marL="651102" lvl="1" indent="-202496">
              <a:buFont typeface="Wingdings" pitchFamily="2" charset="2"/>
              <a:buChar char="Ø"/>
            </a:pPr>
            <a:r>
              <a:rPr lang="en-US" dirty="0"/>
              <a:t>Once the included file is parsed and included, processing resumes with the next line of the calling JSP file. </a:t>
            </a:r>
          </a:p>
          <a:p>
            <a:pPr marL="202496" indent="-202496">
              <a:buFontTx/>
              <a:buChar char="•"/>
            </a:pPr>
            <a:r>
              <a:rPr lang="en-US" dirty="0"/>
              <a:t>A JSP container can include a mechanism for being notified if an included file changes, so the container can recompile the JSP page. However, the JSP 2.1 specification does not have a way of directing the JSP container that included files have changed.</a:t>
            </a:r>
          </a:p>
          <a:p>
            <a:pPr marL="202496" indent="-202496">
              <a:buFontTx/>
              <a:buChar char="•"/>
            </a:pPr>
            <a:r>
              <a:rPr lang="en-US" dirty="0"/>
              <a:t>The included file must not contain &lt;html&gt;, &lt;/html&gt;, &lt;body&gt;, or &lt;/body&gt; tags. Since the entire content of the included file is added at that location in the JSP file, these tags would conflict with the same tags in the calling JSP file, causing an error. </a:t>
            </a:r>
          </a:p>
        </p:txBody>
      </p:sp>
      <p:sp>
        <p:nvSpPr>
          <p:cNvPr id="4" name="Text Box 4"/>
          <p:cNvSpPr txBox="1">
            <a:spLocks noChangeArrowheads="1"/>
          </p:cNvSpPr>
          <p:nvPr/>
        </p:nvSpPr>
        <p:spPr bwMode="auto">
          <a:xfrm>
            <a:off x="152193" y="1249181"/>
            <a:ext cx="1471655" cy="3477871"/>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significance of include directive. Also, explain how it does a static include. The dynamic include will be covered in the lesson on “JSP Actions”.</a:t>
            </a:r>
          </a:p>
          <a:p>
            <a:pPr defTabSz="914437"/>
            <a:r>
              <a:rPr lang="en-US" sz="1000" dirty="0">
                <a:latin typeface="Arial" panose="020B0604020202020204" pitchFamily="34" charset="0"/>
                <a:cs typeface="Arial" panose="020B0604020202020204" pitchFamily="34" charset="0"/>
              </a:rPr>
              <a:t>Do mention that “A JSP container can include a mechanism for being notified if an included file changes, so the container can recompile the JSP page. However, the JSP 2.1 specification does not have a way of directing the JSP container that included files have changed”</a:t>
            </a:r>
          </a:p>
          <a:p>
            <a:pPr defTabSz="914437"/>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705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27213" y="706438"/>
            <a:ext cx="4848225" cy="3636962"/>
          </a:xfrm>
          <a:ln/>
        </p:spPr>
      </p:sp>
      <p:sp>
        <p:nvSpPr>
          <p:cNvPr id="28677" name="Rectangle 3"/>
          <p:cNvSpPr>
            <a:spLocks noGrp="1" noChangeArrowheads="1"/>
          </p:cNvSpPr>
          <p:nvPr>
            <p:ph type="body" idx="1"/>
          </p:nvPr>
        </p:nvSpPr>
        <p:spPr>
          <a:xfrm>
            <a:off x="1998663" y="4572001"/>
            <a:ext cx="4631677" cy="3964587"/>
          </a:xfrm>
          <a:noFill/>
          <a:ln/>
        </p:spPr>
        <p:txBody>
          <a:bodyPr/>
          <a:lstStyle/>
          <a:p>
            <a:pPr marL="202496" indent="-202496"/>
            <a:r>
              <a:rPr lang="en-US" b="1" u="sng" dirty="0"/>
              <a:t>The JSP Include Directive</a:t>
            </a:r>
            <a:r>
              <a:rPr lang="en-US" b="1" dirty="0"/>
              <a:t>:</a:t>
            </a:r>
          </a:p>
          <a:p>
            <a:pPr marL="202496" indent="-202496"/>
            <a:r>
              <a:rPr lang="en-US" b="1" dirty="0"/>
              <a:t>Syntax for JSP Include Directive:</a:t>
            </a:r>
          </a:p>
          <a:p>
            <a:pPr marL="202496" indent="-202496"/>
            <a:endParaRPr lang="en-US" dirty="0"/>
          </a:p>
          <a:p>
            <a:pPr marL="202496" indent="-202496"/>
            <a:endParaRPr lang="en-US" dirty="0"/>
          </a:p>
          <a:p>
            <a:pPr marL="202496" indent="-202496"/>
            <a:r>
              <a:rPr lang="en-US" dirty="0"/>
              <a:t> </a:t>
            </a:r>
          </a:p>
          <a:p>
            <a:pPr marL="202496" indent="-202496">
              <a:buFontTx/>
              <a:buChar char="•"/>
            </a:pPr>
            <a:r>
              <a:rPr lang="en-US" dirty="0"/>
              <a:t>The pathname to the included file is always a relative URL. A relative URL is just the path segment of an URL, without a protocol, port, or domain name. An example is shown below: </a:t>
            </a:r>
          </a:p>
          <a:p>
            <a:pPr marL="202496" indent="-202496"/>
            <a:r>
              <a:rPr lang="en-US" dirty="0"/>
              <a:t> </a:t>
            </a:r>
          </a:p>
          <a:p>
            <a:pPr marL="202496" indent="-202496">
              <a:buFontTx/>
              <a:buChar char="•"/>
            </a:pPr>
            <a:endParaRPr lang="en-US" dirty="0"/>
          </a:p>
          <a:p>
            <a:pPr marL="202496" indent="-202496">
              <a:buFontTx/>
              <a:buChar char="•"/>
            </a:pPr>
            <a:r>
              <a:rPr lang="en-US" dirty="0"/>
              <a:t>If the relative URL starts with /, then the path is relative to the JSP application’s context, which is a </a:t>
            </a:r>
            <a:r>
              <a:rPr lang="en-US" b="1" dirty="0"/>
              <a:t>javax.servlet.ServletContext </a:t>
            </a:r>
            <a:r>
              <a:rPr lang="en-US" dirty="0"/>
              <a:t>object that is in turn stored in the application object. If the relative URL starts with a directory or file name, then the path is relative to the JSP file. </a:t>
            </a:r>
          </a:p>
          <a:p>
            <a:pPr marL="202496" indent="-202496">
              <a:buFontTx/>
              <a:buChar char="•"/>
            </a:pPr>
            <a:r>
              <a:rPr lang="en-US" dirty="0"/>
              <a:t>The example on the slide shows how we can add header and footer to our </a:t>
            </a:r>
            <a:r>
              <a:rPr lang="en-US" b="1" dirty="0"/>
              <a:t>include.jsp  </a:t>
            </a:r>
            <a:r>
              <a:rPr lang="en-US" dirty="0"/>
              <a:t>page by making use of the </a:t>
            </a:r>
            <a:r>
              <a:rPr lang="en-US" b="1" dirty="0"/>
              <a:t>include </a:t>
            </a:r>
            <a:r>
              <a:rPr lang="en-US" dirty="0"/>
              <a:t>directive to include </a:t>
            </a:r>
            <a:r>
              <a:rPr lang="en-US" b="1" dirty="0"/>
              <a:t>header.html </a:t>
            </a:r>
            <a:r>
              <a:rPr lang="en-US" dirty="0"/>
              <a:t>and </a:t>
            </a:r>
            <a:r>
              <a:rPr lang="en-US" b="1" dirty="0"/>
              <a:t>footer.html</a:t>
            </a:r>
            <a:r>
              <a:rPr lang="en-US" dirty="0"/>
              <a:t>.</a:t>
            </a:r>
          </a:p>
          <a:p>
            <a:pPr marL="202496" indent="-202496">
              <a:buFontTx/>
              <a:buChar char="•"/>
            </a:pPr>
            <a:r>
              <a:rPr lang="en-US" dirty="0"/>
              <a:t>Note that the include directive inserts the files at the time the page is translated. Hence, if the header and footer changes, then it needs to re-translate all the JSP pages that refer to it. If, however, the included files changed more often, then the </a:t>
            </a:r>
            <a:r>
              <a:rPr lang="en-US" b="1" dirty="0"/>
              <a:t>jsp:include</a:t>
            </a:r>
            <a:r>
              <a:rPr lang="en-US" dirty="0"/>
              <a:t> action should be used instead. This action includes the file at the time the JSP page is requested, and is discussed in the next lesson. </a:t>
            </a:r>
          </a:p>
        </p:txBody>
      </p:sp>
      <p:sp>
        <p:nvSpPr>
          <p:cNvPr id="28679" name="AutoShape 5"/>
          <p:cNvSpPr>
            <a:spLocks noChangeArrowheads="1"/>
          </p:cNvSpPr>
          <p:nvPr/>
        </p:nvSpPr>
        <p:spPr bwMode="auto">
          <a:xfrm>
            <a:off x="1998663" y="4982879"/>
            <a:ext cx="3986523" cy="224852"/>
          </a:xfrm>
          <a:prstGeom prst="roundRect">
            <a:avLst>
              <a:gd name="adj" fmla="val 16667"/>
            </a:avLst>
          </a:prstGeom>
          <a:no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&lt;%@ include file="relativeURL" %&gt; file="relativeURL" </a:t>
            </a:r>
          </a:p>
        </p:txBody>
      </p:sp>
      <p:sp>
        <p:nvSpPr>
          <p:cNvPr id="28680" name="AutoShape 6"/>
          <p:cNvSpPr>
            <a:spLocks noChangeArrowheads="1"/>
          </p:cNvSpPr>
          <p:nvPr/>
        </p:nvSpPr>
        <p:spPr bwMode="auto">
          <a:xfrm>
            <a:off x="1998663" y="5879764"/>
            <a:ext cx="4323993" cy="199991"/>
          </a:xfrm>
          <a:prstGeom prst="roundRect">
            <a:avLst>
              <a:gd name="adj" fmla="val 16667"/>
            </a:avLst>
          </a:prstGeom>
          <a:noFill/>
          <a:ln w="19050">
            <a:solidFill>
              <a:schemeClr val="tx1"/>
            </a:solidFill>
            <a:round/>
            <a:headEnd/>
            <a:tailEnd/>
          </a:ln>
        </p:spPr>
        <p:txBody>
          <a:bodyPr wrap="none" lIns="89722" tIns="44861" rIns="89722" bIns="44861" anchor="ctr"/>
          <a:lstStyle/>
          <a:p>
            <a:pPr marL="224303" lvl="1"/>
            <a:r>
              <a:rPr lang="en-US" sz="1000" dirty="0">
                <a:latin typeface="Arial" panose="020B0604020202020204" pitchFamily="34" charset="0"/>
                <a:cs typeface="Arial" panose="020B0604020202020204" pitchFamily="34" charset="0"/>
              </a:rPr>
              <a:t>"error.jsp" , "/templates/onlinestore.html" , "/beans/calendar.jsp"</a:t>
            </a:r>
          </a:p>
        </p:txBody>
      </p:sp>
      <p:sp>
        <p:nvSpPr>
          <p:cNvPr id="6" name="Text Box 4"/>
          <p:cNvSpPr txBox="1">
            <a:spLocks noChangeArrowheads="1"/>
          </p:cNvSpPr>
          <p:nvPr/>
        </p:nvSpPr>
        <p:spPr bwMode="auto">
          <a:xfrm>
            <a:off x="152193" y="1239812"/>
            <a:ext cx="1471655" cy="400105"/>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the example on the slide</a:t>
            </a:r>
          </a:p>
        </p:txBody>
      </p:sp>
    </p:spTree>
    <p:extLst>
      <p:ext uri="{BB962C8B-B14F-4D97-AF65-F5344CB8AC3E}">
        <p14:creationId xmlns:p14="http://schemas.microsoft.com/office/powerpoint/2010/main" val="1404042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1.emf"/><Relationship Id="rId2" Type="http://schemas.openxmlformats.org/officeDocument/2006/relationships/tags" Target="../tags/tag5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8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171320172"/>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3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06021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5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603323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641043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8744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23945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0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37160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86106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3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57776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3528174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559423832"/>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1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034163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81077909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43576400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358158047"/>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502819294"/>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69632052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145248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703224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9994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441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322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634648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4529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3278299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914619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441696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91569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5623634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6793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98488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079429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889012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37934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051768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791883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58217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54954096"/>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87865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006328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2348426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24341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1578363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0636869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9279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13516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52999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943260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858728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01178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7125424"/>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190180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728097775"/>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40578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1267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6772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85093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3382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674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36256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770663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835424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320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318930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70620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585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89730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844078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561817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244011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983197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0636721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689455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927869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307510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0395111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5175058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289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357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2.sv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0.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0.png"/><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image" Target="../media/image12.sv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3"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66400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0092244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952090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63109593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71" r:id="rId23"/>
    <p:sldLayoutId id="2147483772" r:id="rId24"/>
    <p:sldLayoutId id="2147483773" r:id="rId25"/>
    <p:sldLayoutId id="2147483774" r:id="rId26"/>
    <p:sldLayoutId id="2147483775" r:id="rId27"/>
    <p:sldLayoutId id="2147483776" r:id="rId28"/>
    <p:sldLayoutId id="2147483777"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9314776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685011"/>
            <a:ext cx="3725949" cy="1104676"/>
          </a:xfrm>
        </p:spPr>
        <p:txBody>
          <a:bodyPr>
            <a:normAutofit/>
          </a:bodyPr>
          <a:lstStyle/>
          <a:p>
            <a:r>
              <a:rPr lang="en-US" sz="4400" b="0" dirty="0">
                <a:solidFill>
                  <a:srgbClr val="000000"/>
                </a:solidFill>
                <a:latin typeface="Candara" panose="020E0502030303020204" pitchFamily="34" charset="0"/>
                <a:ea typeface="ＭＳ Ｐゴシック" pitchFamily="34" charset="-128"/>
              </a:rPr>
              <a:t>Java Server</a:t>
            </a:r>
            <a:br>
              <a:rPr lang="en-US" sz="4400" b="0" dirty="0">
                <a:solidFill>
                  <a:srgbClr val="000000"/>
                </a:solidFill>
                <a:latin typeface="Candara" panose="020E0502030303020204" pitchFamily="34" charset="0"/>
                <a:ea typeface="ＭＳ Ｐゴシック" pitchFamily="34" charset="-128"/>
              </a:rPr>
            </a:br>
            <a:r>
              <a:rPr lang="en-US" sz="4400" dirty="0">
                <a:solidFill>
                  <a:srgbClr val="000000"/>
                </a:solidFill>
                <a:latin typeface="Candara" panose="020E0502030303020204" pitchFamily="34" charset="0"/>
                <a:ea typeface="ＭＳ Ｐゴシック" pitchFamily="34" charset="-128"/>
              </a:rPr>
              <a:t/>
            </a:r>
            <a:br>
              <a:rPr lang="en-US" sz="4400" dirty="0">
                <a:solidFill>
                  <a:srgbClr val="000000"/>
                </a:solidFill>
                <a:latin typeface="Candara" panose="020E0502030303020204" pitchFamily="34" charset="0"/>
                <a:ea typeface="ＭＳ Ｐゴシック" pitchFamily="34" charset="-128"/>
              </a:rPr>
            </a:br>
            <a:r>
              <a:rPr lang="en-US" sz="4400" b="0" dirty="0">
                <a:solidFill>
                  <a:srgbClr val="000000"/>
                </a:solidFill>
                <a:latin typeface="Candara" panose="020E0502030303020204" pitchFamily="34" charset="0"/>
                <a:ea typeface="ＭＳ Ｐゴシック" pitchFamily="34" charset="-128"/>
              </a:rPr>
              <a:t>Pages (JSP)</a:t>
            </a:r>
          </a:p>
        </p:txBody>
      </p:sp>
      <p:sp>
        <p:nvSpPr>
          <p:cNvPr id="12" name="Subtitle 11"/>
          <p:cNvSpPr>
            <a:spLocks noGrp="1"/>
          </p:cNvSpPr>
          <p:nvPr>
            <p:ph type="subTitle" idx="1"/>
          </p:nvPr>
        </p:nvSpPr>
        <p:spPr/>
        <p:txBody>
          <a:bodyPr>
            <a:noAutofit/>
          </a:bodyPr>
          <a:lstStyle/>
          <a:p>
            <a:pPr algn="l"/>
            <a:endParaRPr lang="en-US" sz="2400" dirty="0">
              <a:solidFill>
                <a:srgbClr val="000000"/>
              </a:solidFill>
              <a:latin typeface="+mj-lt"/>
              <a:ea typeface="ＭＳ Ｐゴシック" pitchFamily="34" charset="-128"/>
              <a:cs typeface="+mj-cs"/>
            </a:endParaRPr>
          </a:p>
          <a:p>
            <a:pPr algn="l"/>
            <a:r>
              <a:rPr lang="en-US" sz="2000" dirty="0">
                <a:solidFill>
                  <a:srgbClr val="000000"/>
                </a:solidFill>
                <a:latin typeface="Candara" panose="020E0502030303020204" pitchFamily="34" charset="0"/>
                <a:ea typeface="ＭＳ Ｐゴシック" pitchFamily="34" charset="-128"/>
                <a:cs typeface="+mj-cs"/>
              </a:rPr>
              <a:t>Lesson 07: JSP Directives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1200" dirty="0"/>
              <a:t>7</a:t>
            </a:r>
            <a:r>
              <a:rPr lang="en-US" sz="1200" dirty="0" smtClean="0"/>
              <a:t>.3</a:t>
            </a:r>
            <a:r>
              <a:rPr lang="en-US" sz="1200" dirty="0"/>
              <a:t>: JSP Include Directive </a:t>
            </a:r>
            <a:r>
              <a:rPr lang="en-US" dirty="0"/>
              <a:t/>
            </a:r>
            <a:br>
              <a:rPr lang="en-US" dirty="0"/>
            </a:br>
            <a:r>
              <a:rPr lang="en-US" sz="2000" dirty="0"/>
              <a:t>Demo</a:t>
            </a:r>
          </a:p>
        </p:txBody>
      </p:sp>
      <p:sp>
        <p:nvSpPr>
          <p:cNvPr id="16" name="Content Placeholder 15"/>
          <p:cNvSpPr>
            <a:spLocks noGrp="1"/>
          </p:cNvSpPr>
          <p:nvPr>
            <p:ph idx="1"/>
          </p:nvPr>
        </p:nvSpPr>
        <p:spPr/>
        <p:txBody>
          <a:bodyPr/>
          <a:lstStyle/>
          <a:p>
            <a:r>
              <a:rPr lang="en-US" sz="1800" dirty="0" err="1"/>
              <a:t>DemoJSPDirectives</a:t>
            </a:r>
            <a:endParaRPr lang="en-US" sz="1800" dirty="0"/>
          </a:p>
          <a:p>
            <a:endParaRPr lang="en-US" sz="1800" dirty="0"/>
          </a:p>
          <a:p>
            <a:pPr lvl="1"/>
            <a:r>
              <a:rPr lang="en-US" sz="1600" dirty="0" err="1"/>
              <a:t>include.jsp</a:t>
            </a:r>
            <a:endParaRPr lang="en-US" sz="1600" dirty="0"/>
          </a:p>
          <a:p>
            <a:pPr lvl="1"/>
            <a:r>
              <a:rPr lang="en-US" sz="1600" dirty="0"/>
              <a:t>header.html</a:t>
            </a:r>
          </a:p>
          <a:p>
            <a:pPr lvl="1"/>
            <a:r>
              <a:rPr lang="en-US" sz="1600" dirty="0"/>
              <a:t>footer.html</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a:t>
            </a:r>
          </a:p>
        </p:txBody>
      </p:sp>
      <p:sp>
        <p:nvSpPr>
          <p:cNvPr id="5" name="Content Placeholder 4"/>
          <p:cNvSpPr>
            <a:spLocks noGrp="1"/>
          </p:cNvSpPr>
          <p:nvPr>
            <p:ph idx="1"/>
          </p:nvPr>
        </p:nvSpPr>
        <p:spPr/>
        <p:txBody>
          <a:bodyPr>
            <a:normAutofit/>
          </a:bodyPr>
          <a:lstStyle/>
          <a:p>
            <a:r>
              <a:rPr lang="en-US" sz="1600" dirty="0"/>
              <a:t>Lab </a:t>
            </a:r>
            <a:r>
              <a:rPr lang="en-US" sz="1600" dirty="0" smtClean="0"/>
              <a:t>3.2</a:t>
            </a:r>
            <a:endParaRPr lang="en-US" sz="1600" dirty="0"/>
          </a:p>
        </p:txBody>
      </p:sp>
    </p:spTree>
    <p:extLst>
      <p:ext uri="{BB962C8B-B14F-4D97-AF65-F5344CB8AC3E}">
        <p14:creationId xmlns:p14="http://schemas.microsoft.com/office/powerpoint/2010/main" val="119542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you have learnt the following concepts:</a:t>
            </a:r>
          </a:p>
          <a:p>
            <a:endParaRPr lang="en-US" sz="1800" dirty="0"/>
          </a:p>
          <a:p>
            <a:pPr lvl="1"/>
            <a:r>
              <a:rPr lang="en-US" sz="1600" dirty="0"/>
              <a:t>JSP Page Directive</a:t>
            </a:r>
          </a:p>
          <a:p>
            <a:pPr lvl="1"/>
            <a:r>
              <a:rPr lang="en-US" sz="1600" dirty="0"/>
              <a:t>JSP Include Directive</a:t>
            </a:r>
          </a:p>
          <a:p>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normAutofit/>
          </a:bodyPr>
          <a:lstStyle/>
          <a:p>
            <a:r>
              <a:rPr lang="en-US" sz="1800" dirty="0"/>
              <a:t>Question 1: Directives are ___ to JSP Container.</a:t>
            </a:r>
          </a:p>
          <a:p>
            <a:pPr marL="0" indent="0">
              <a:buNone/>
            </a:pPr>
            <a:endParaRPr lang="en-US" sz="1800" dirty="0"/>
          </a:p>
          <a:p>
            <a:r>
              <a:rPr lang="en-US" sz="1800" dirty="0"/>
              <a:t>Question 2: Which directive helps you to import classes?</a:t>
            </a:r>
          </a:p>
          <a:p>
            <a:pPr marL="0" indent="0">
              <a:buNone/>
            </a:pPr>
            <a:endParaRPr lang="en-US" sz="1800" dirty="0"/>
          </a:p>
          <a:p>
            <a:r>
              <a:rPr lang="en-US" sz="1800" dirty="0"/>
              <a:t>Question 3: If you want the JSP container to send client request one at a time to the JSP page, then which attribute of the page directive will need to be 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lstStyle/>
          <a:p>
            <a:r>
              <a:rPr lang="en-US" sz="1800" dirty="0"/>
              <a:t>Question 4: The default value for the buffer attribute of the page directive is ___ kb.</a:t>
            </a:r>
          </a:p>
          <a:p>
            <a:r>
              <a:rPr lang="en-US" sz="1800" dirty="0"/>
              <a:t/>
            </a:r>
            <a:br>
              <a:rPr lang="en-US" sz="1800" dirty="0"/>
            </a:br>
            <a:r>
              <a:rPr lang="en-US" sz="1800" dirty="0"/>
              <a:t>Question 5: JSP include directive follows a ___ include process:</a:t>
            </a:r>
          </a:p>
          <a:p>
            <a:pPr lvl="1"/>
            <a:r>
              <a:rPr lang="en-US" sz="1600" dirty="0"/>
              <a:t>Option 1: static</a:t>
            </a:r>
          </a:p>
          <a:p>
            <a:pPr lvl="1"/>
            <a:r>
              <a:rPr lang="en-US" sz="1600" dirty="0"/>
              <a:t>Option 2: dynamic</a:t>
            </a:r>
          </a:p>
          <a:p>
            <a:pPr lvl="1"/>
            <a:r>
              <a:rPr lang="en-US" sz="1600" dirty="0"/>
              <a:t>Option 3: both</a:t>
            </a:r>
          </a:p>
          <a:p>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p:txBody>
          <a:bodyPr/>
          <a:lstStyle/>
          <a:p>
            <a:r>
              <a:rPr lang="en-US" sz="1800" dirty="0"/>
              <a:t>In this lesson, you will learn about:</a:t>
            </a:r>
          </a:p>
          <a:p>
            <a:r>
              <a:rPr lang="en-US" sz="1600" dirty="0"/>
              <a:t> </a:t>
            </a:r>
          </a:p>
          <a:p>
            <a:pPr lvl="1"/>
            <a:r>
              <a:rPr lang="en-US" sz="1600" dirty="0"/>
              <a:t>JSP Directives</a:t>
            </a:r>
          </a:p>
          <a:p>
            <a:pPr lvl="2"/>
            <a:r>
              <a:rPr lang="en-US" sz="1400" dirty="0"/>
              <a:t>What is a JSP Directive?</a:t>
            </a:r>
          </a:p>
          <a:p>
            <a:pPr lvl="1"/>
            <a:r>
              <a:rPr lang="en-US" sz="1600" dirty="0"/>
              <a:t>JSP Page Directive</a:t>
            </a:r>
          </a:p>
          <a:p>
            <a:pPr lvl="1"/>
            <a:r>
              <a:rPr lang="en-US" sz="1600" dirty="0"/>
              <a:t>JSP Include Directive</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7</a:t>
            </a:r>
            <a:r>
              <a:rPr lang="en-US" sz="1200" dirty="0" smtClean="0"/>
              <a:t>.1</a:t>
            </a:r>
            <a:r>
              <a:rPr lang="en-US" sz="1200" dirty="0"/>
              <a:t>: JSP Directives</a:t>
            </a:r>
            <a:r>
              <a:rPr lang="en-US" dirty="0"/>
              <a:t/>
            </a:r>
            <a:br>
              <a:rPr lang="en-US" dirty="0"/>
            </a:br>
            <a:r>
              <a:rPr lang="en-US" sz="2000" dirty="0"/>
              <a:t>What is a JSP Directive? </a:t>
            </a:r>
          </a:p>
        </p:txBody>
      </p:sp>
      <p:sp>
        <p:nvSpPr>
          <p:cNvPr id="4" name="Content Placeholder 3"/>
          <p:cNvSpPr>
            <a:spLocks noGrp="1"/>
          </p:cNvSpPr>
          <p:nvPr>
            <p:ph idx="1"/>
          </p:nvPr>
        </p:nvSpPr>
        <p:spPr>
          <a:xfrm>
            <a:off x="298516" y="1494766"/>
            <a:ext cx="8709006" cy="4643751"/>
          </a:xfrm>
        </p:spPr>
        <p:txBody>
          <a:bodyPr/>
          <a:lstStyle/>
          <a:p>
            <a:endParaRPr lang="en-US" sz="1800" dirty="0"/>
          </a:p>
          <a:p>
            <a:r>
              <a:rPr lang="en-US" sz="1800" dirty="0"/>
              <a:t>Directives are messages to the JSP container. </a:t>
            </a:r>
          </a:p>
          <a:p>
            <a:endParaRPr lang="en-US" sz="1800" dirty="0"/>
          </a:p>
          <a:p>
            <a:r>
              <a:rPr lang="en-US" sz="1800" dirty="0"/>
              <a:t>Instruction for the JSP engine that are processed when the JSP page is translated into servlet.</a:t>
            </a:r>
          </a:p>
          <a:p>
            <a:endParaRPr lang="en-US" sz="1800" dirty="0"/>
          </a:p>
          <a:p>
            <a:r>
              <a:rPr lang="en-US" sz="1800" dirty="0"/>
              <a:t>A JSP Directive affects the overall structure of the servlet class.</a:t>
            </a:r>
          </a:p>
          <a:p>
            <a:r>
              <a:rPr lang="en-US" sz="1800" dirty="0"/>
              <a:t>It has the form, as shown below: </a:t>
            </a:r>
          </a:p>
          <a:p>
            <a:pPr lvl="1"/>
            <a:r>
              <a:rPr lang="en-US" sz="1600" dirty="0"/>
              <a:t>&lt;%@ directive {attribute = “value”}* %&gt;</a:t>
            </a:r>
          </a:p>
          <a:p>
            <a:pPr lvl="1"/>
            <a:endParaRPr lang="en-US" sz="1600" dirty="0"/>
          </a:p>
          <a:p>
            <a:r>
              <a:rPr lang="en-US" sz="1800" dirty="0"/>
              <a:t>Types of Directives in JSP 2.2:</a:t>
            </a:r>
          </a:p>
          <a:p>
            <a:pPr lvl="1"/>
            <a:r>
              <a:rPr lang="en-US" sz="1600" dirty="0"/>
              <a:t>page </a:t>
            </a:r>
          </a:p>
          <a:p>
            <a:pPr lvl="1"/>
            <a:r>
              <a:rPr lang="en-US" sz="1600" dirty="0"/>
              <a:t>Include</a:t>
            </a:r>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7</a:t>
            </a:r>
            <a:r>
              <a:rPr lang="en-US" sz="1200" dirty="0" smtClean="0"/>
              <a:t>.2</a:t>
            </a:r>
            <a:r>
              <a:rPr lang="en-US" sz="1200" dirty="0"/>
              <a:t>: JSP Page Directive</a:t>
            </a:r>
            <a:br>
              <a:rPr lang="en-US" sz="1200" dirty="0"/>
            </a:br>
            <a:r>
              <a:rPr lang="en-US" sz="2000" dirty="0"/>
              <a:t>The Page Directive</a:t>
            </a:r>
          </a:p>
        </p:txBody>
      </p:sp>
      <p:sp>
        <p:nvSpPr>
          <p:cNvPr id="4" name="Content Placeholder 3"/>
          <p:cNvSpPr>
            <a:spLocks noGrp="1"/>
          </p:cNvSpPr>
          <p:nvPr>
            <p:ph idx="1"/>
          </p:nvPr>
        </p:nvSpPr>
        <p:spPr>
          <a:xfrm>
            <a:off x="298516" y="1494766"/>
            <a:ext cx="8749950" cy="4643751"/>
          </a:xfrm>
        </p:spPr>
        <p:txBody>
          <a:bodyPr/>
          <a:lstStyle/>
          <a:p>
            <a:endParaRPr lang="en-US" sz="1800" dirty="0"/>
          </a:p>
          <a:p>
            <a:r>
              <a:rPr lang="en-US" sz="1800" dirty="0"/>
              <a:t>The JSP page directive defines a number of page dependent properties and communicates these to the JSP container. </a:t>
            </a:r>
          </a:p>
          <a:p>
            <a:endParaRPr lang="en-US" sz="1800" dirty="0"/>
          </a:p>
          <a:p>
            <a:r>
              <a:rPr lang="en-US" sz="1800" dirty="0"/>
              <a:t>JSP page directive applies to the entire JSP file and any of its static include files called as translation unit.</a:t>
            </a:r>
          </a:p>
          <a:p>
            <a:endParaRPr lang="en-US" sz="1600" dirty="0"/>
          </a:p>
          <a:p>
            <a:pPr lvl="1"/>
            <a:r>
              <a:rPr lang="en-US" sz="1600" dirty="0"/>
              <a:t>It can be used more than once in a translation unit.</a:t>
            </a:r>
          </a:p>
          <a:p>
            <a:pPr lvl="1"/>
            <a:r>
              <a:rPr lang="en-US" sz="1600" dirty="0"/>
              <a:t>All attributes except “import” can be used only once per translation unit.</a:t>
            </a:r>
          </a:p>
          <a:p>
            <a:endParaRPr lang="en-US" sz="1400"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1" name="AutoShape 19"/>
          <p:cNvSpPr>
            <a:spLocks noChangeArrowheads="1"/>
          </p:cNvSpPr>
          <p:nvPr/>
        </p:nvSpPr>
        <p:spPr bwMode="auto">
          <a:xfrm>
            <a:off x="293688" y="1930628"/>
            <a:ext cx="7105650" cy="4052887"/>
          </a:xfrm>
          <a:prstGeom prst="roundRect">
            <a:avLst>
              <a:gd name="adj" fmla="val 16667"/>
            </a:avLst>
          </a:prstGeom>
          <a:noFill/>
          <a:ln w="19050">
            <a:solidFill>
              <a:schemeClr val="tx1"/>
            </a:solidFill>
            <a:round/>
            <a:headEnd/>
            <a:tailEnd/>
          </a:ln>
          <a:effectLst/>
        </p:spPr>
        <p:txBody>
          <a:bodyPr anchor="ctr"/>
          <a:lstStyle/>
          <a:p>
            <a:pPr lvl="1" algn="l">
              <a:lnSpc>
                <a:spcPct val="135000"/>
              </a:lnSpc>
            </a:pPr>
            <a:endParaRPr lang="en-US" dirty="0">
              <a:latin typeface="Candara"/>
            </a:endParaRPr>
          </a:p>
          <a:p>
            <a:pPr lvl="1" algn="l">
              <a:lnSpc>
                <a:spcPct val="135000"/>
              </a:lnSpc>
            </a:pPr>
            <a:endParaRPr lang="en-US" dirty="0">
              <a:latin typeface="Candara"/>
            </a:endParaRPr>
          </a:p>
          <a:p>
            <a:pPr lvl="1" algn="l">
              <a:lnSpc>
                <a:spcPct val="135000"/>
              </a:lnSpc>
            </a:pPr>
            <a:endParaRPr lang="en-US" dirty="0">
              <a:latin typeface="Candara"/>
            </a:endParaRPr>
          </a:p>
          <a:p>
            <a:pPr lvl="1" algn="l">
              <a:lnSpc>
                <a:spcPct val="135000"/>
              </a:lnSpc>
            </a:pPr>
            <a:endParaRPr lang="en-US" dirty="0">
              <a:latin typeface="Candara"/>
            </a:endParaRPr>
          </a:p>
          <a:p>
            <a:pPr lvl="1" algn="l">
              <a:lnSpc>
                <a:spcPct val="135000"/>
              </a:lnSpc>
            </a:pPr>
            <a:endParaRPr lang="en-US" dirty="0">
              <a:latin typeface="Candara"/>
            </a:endParaRPr>
          </a:p>
          <a:p>
            <a:pPr lvl="1" algn="l">
              <a:lnSpc>
                <a:spcPct val="135000"/>
              </a:lnSpc>
            </a:pPr>
            <a:r>
              <a:rPr lang="en-US" sz="1600" dirty="0"/>
              <a:t>&lt;%@ page</a:t>
            </a:r>
          </a:p>
          <a:p>
            <a:pPr lvl="1" algn="l">
              <a:lnSpc>
                <a:spcPct val="135000"/>
              </a:lnSpc>
            </a:pPr>
            <a:r>
              <a:rPr lang="en-US" sz="1600" dirty="0"/>
              <a:t>{language=”scriptingLanguage”}</a:t>
            </a:r>
          </a:p>
          <a:p>
            <a:pPr lvl="1" algn="l">
              <a:lnSpc>
                <a:spcPct val="135000"/>
              </a:lnSpc>
            </a:pPr>
            <a:r>
              <a:rPr lang="en-US" sz="1600" dirty="0"/>
              <a:t>{ extends=”className” }</a:t>
            </a:r>
          </a:p>
          <a:p>
            <a:pPr lvl="1" algn="l">
              <a:lnSpc>
                <a:spcPct val="135000"/>
              </a:lnSpc>
            </a:pPr>
            <a:r>
              <a:rPr lang="en-US" sz="1600" dirty="0"/>
              <a:t>{ import=”importList” }</a:t>
            </a:r>
          </a:p>
          <a:p>
            <a:pPr lvl="1" algn="l">
              <a:lnSpc>
                <a:spcPct val="135000"/>
              </a:lnSpc>
            </a:pPr>
            <a:r>
              <a:rPr lang="en-US" sz="1600" dirty="0"/>
              <a:t>{ session=”true|false” }</a:t>
            </a:r>
          </a:p>
          <a:p>
            <a:pPr lvl="1" algn="l">
              <a:lnSpc>
                <a:spcPct val="135000"/>
              </a:lnSpc>
            </a:pPr>
            <a:r>
              <a:rPr lang="en-US" sz="1600" dirty="0"/>
              <a:t>{ buffer=”none|sizekb” }</a:t>
            </a:r>
          </a:p>
          <a:p>
            <a:pPr lvl="1" algn="l">
              <a:lnSpc>
                <a:spcPct val="135000"/>
              </a:lnSpc>
            </a:pPr>
            <a:r>
              <a:rPr lang="en-US" sz="1600" dirty="0"/>
              <a:t>{ autoFlush=”true|false” }</a:t>
            </a:r>
          </a:p>
          <a:p>
            <a:pPr lvl="1" algn="l">
              <a:lnSpc>
                <a:spcPct val="135000"/>
              </a:lnSpc>
            </a:pPr>
            <a:r>
              <a:rPr lang="en-US" sz="1600" dirty="0"/>
              <a:t>{ isThreadSafe=”true|false” }</a:t>
            </a:r>
          </a:p>
          <a:p>
            <a:pPr lvl="1" algn="l">
              <a:lnSpc>
                <a:spcPct val="135000"/>
              </a:lnSpc>
            </a:pPr>
            <a:endParaRPr lang="en-US" dirty="0">
              <a:latin typeface="Candara"/>
            </a:endParaRPr>
          </a:p>
          <a:p>
            <a:pPr lvl="1" algn="l">
              <a:lnSpc>
                <a:spcPct val="135000"/>
              </a:lnSpc>
            </a:pPr>
            <a:endParaRPr lang="en-US" dirty="0">
              <a:latin typeface="Candara"/>
            </a:endParaRPr>
          </a:p>
          <a:p>
            <a:pPr lvl="1" algn="l">
              <a:lnSpc>
                <a:spcPct val="135000"/>
              </a:lnSpc>
            </a:pPr>
            <a:endParaRPr lang="en-US" dirty="0">
              <a:latin typeface="Candara"/>
            </a:endParaRPr>
          </a:p>
          <a:p>
            <a:pPr lvl="1">
              <a:lnSpc>
                <a:spcPct val="135000"/>
              </a:lnSpc>
            </a:pPr>
            <a:endParaRPr lang="en-US" dirty="0">
              <a:latin typeface="Candara"/>
            </a:endParaRPr>
          </a:p>
          <a:p>
            <a:pPr lvl="1">
              <a:lnSpc>
                <a:spcPct val="135000"/>
              </a:lnSpc>
            </a:pPr>
            <a:endParaRPr lang="en-US" dirty="0">
              <a:latin typeface="Candara"/>
            </a:endParaRPr>
          </a:p>
        </p:txBody>
      </p:sp>
      <p:sp>
        <p:nvSpPr>
          <p:cNvPr id="3" name="Title 2"/>
          <p:cNvSpPr>
            <a:spLocks noGrp="1"/>
          </p:cNvSpPr>
          <p:nvPr>
            <p:ph type="title"/>
          </p:nvPr>
        </p:nvSpPr>
        <p:spPr/>
        <p:txBody>
          <a:bodyPr/>
          <a:lstStyle/>
          <a:p>
            <a:r>
              <a:rPr lang="en-US" sz="1200" dirty="0"/>
              <a:t>7</a:t>
            </a:r>
            <a:r>
              <a:rPr lang="en-US" sz="1200" dirty="0" smtClean="0"/>
              <a:t>.2</a:t>
            </a:r>
            <a:r>
              <a:rPr lang="en-US" sz="1200" dirty="0"/>
              <a:t>: JSP Page Directive</a:t>
            </a:r>
            <a:r>
              <a:rPr lang="en-US" dirty="0"/>
              <a:t/>
            </a:r>
            <a:br>
              <a:rPr lang="en-US" dirty="0"/>
            </a:br>
            <a:r>
              <a:rPr lang="en-US" sz="2000" dirty="0"/>
              <a:t>The Page Directive</a:t>
            </a:r>
          </a:p>
        </p:txBody>
      </p:sp>
      <p:sp>
        <p:nvSpPr>
          <p:cNvPr id="4" name="Content Placeholder 3"/>
          <p:cNvSpPr>
            <a:spLocks noGrp="1"/>
          </p:cNvSpPr>
          <p:nvPr>
            <p:ph idx="1"/>
          </p:nvPr>
        </p:nvSpPr>
        <p:spPr>
          <a:xfrm>
            <a:off x="298516" y="1494766"/>
            <a:ext cx="8845484" cy="593341"/>
          </a:xfrm>
        </p:spPr>
        <p:txBody>
          <a:bodyPr>
            <a:normAutofit/>
          </a:bodyPr>
          <a:lstStyle/>
          <a:p>
            <a:r>
              <a:rPr lang="en-US" sz="1800" dirty="0"/>
              <a:t>Syntax</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AutoShape 5"/>
          <p:cNvSpPr>
            <a:spLocks noChangeArrowheads="1"/>
          </p:cNvSpPr>
          <p:nvPr/>
        </p:nvSpPr>
        <p:spPr bwMode="auto">
          <a:xfrm>
            <a:off x="320984" y="2012301"/>
            <a:ext cx="7848600" cy="3824288"/>
          </a:xfrm>
          <a:prstGeom prst="roundRect">
            <a:avLst>
              <a:gd name="adj" fmla="val 16667"/>
            </a:avLst>
          </a:prstGeom>
          <a:noFill/>
          <a:ln w="19050">
            <a:solidFill>
              <a:schemeClr val="tx1"/>
            </a:solidFill>
            <a:round/>
            <a:headEnd/>
            <a:tailEnd/>
          </a:ln>
          <a:effectLst/>
        </p:spPr>
        <p:txBody>
          <a:bodyPr anchor="ctr"/>
          <a:lstStyle/>
          <a:p>
            <a:pPr lvl="1" algn="l">
              <a:lnSpc>
                <a:spcPct val="135000"/>
              </a:lnSpc>
            </a:pPr>
            <a:endParaRPr lang="en-US" sz="2000" dirty="0">
              <a:latin typeface="Candara"/>
            </a:endParaRPr>
          </a:p>
          <a:p>
            <a:pPr lvl="1" algn="l">
              <a:lnSpc>
                <a:spcPct val="135000"/>
              </a:lnSpc>
            </a:pPr>
            <a:endParaRPr lang="en-US" sz="2000" dirty="0">
              <a:latin typeface="Candara"/>
            </a:endParaRPr>
          </a:p>
          <a:p>
            <a:pPr lvl="1" algn="l">
              <a:lnSpc>
                <a:spcPct val="135000"/>
              </a:lnSpc>
            </a:pPr>
            <a:endParaRPr lang="en-US" sz="2000" dirty="0">
              <a:latin typeface="Candara"/>
            </a:endParaRPr>
          </a:p>
          <a:p>
            <a:pPr lvl="1" algn="l">
              <a:lnSpc>
                <a:spcPct val="135000"/>
              </a:lnSpc>
            </a:pPr>
            <a:endParaRPr lang="en-US" sz="2000" dirty="0">
              <a:latin typeface="Candara"/>
            </a:endParaRPr>
          </a:p>
          <a:p>
            <a:pPr lvl="1">
              <a:lnSpc>
                <a:spcPct val="135000"/>
              </a:lnSpc>
            </a:pPr>
            <a:r>
              <a:rPr lang="en-US" sz="1600" dirty="0"/>
              <a:t>{ info=”</a:t>
            </a:r>
            <a:r>
              <a:rPr lang="en-US" sz="1600" dirty="0" err="1"/>
              <a:t>info_text</a:t>
            </a:r>
            <a:r>
              <a:rPr lang="en-US" sz="1600" dirty="0"/>
              <a:t>” }</a:t>
            </a:r>
          </a:p>
          <a:p>
            <a:pPr lvl="1" algn="l">
              <a:lnSpc>
                <a:spcPct val="135000"/>
              </a:lnSpc>
            </a:pPr>
            <a:r>
              <a:rPr lang="en-US" sz="1600" dirty="0"/>
              <a:t>{ errorPage=”error_url” }</a:t>
            </a:r>
          </a:p>
          <a:p>
            <a:pPr lvl="1" algn="l">
              <a:lnSpc>
                <a:spcPct val="135000"/>
              </a:lnSpc>
            </a:pPr>
            <a:r>
              <a:rPr lang="en-US" sz="1600" dirty="0"/>
              <a:t>{ isErrorPage=”true|false” }</a:t>
            </a:r>
          </a:p>
          <a:p>
            <a:pPr lvl="1" algn="l">
              <a:lnSpc>
                <a:spcPct val="135000"/>
              </a:lnSpc>
            </a:pPr>
            <a:r>
              <a:rPr lang="en-US" sz="1600" dirty="0"/>
              <a:t>{ contentType=”ctinfo” }</a:t>
            </a:r>
          </a:p>
          <a:p>
            <a:pPr lvl="1" algn="l">
              <a:lnSpc>
                <a:spcPct val="135000"/>
              </a:lnSpc>
            </a:pPr>
            <a:r>
              <a:rPr lang="en-US" sz="1600" dirty="0"/>
              <a:t>{ pageEncoding=”peinfo” }</a:t>
            </a:r>
          </a:p>
          <a:p>
            <a:pPr lvl="1" algn="l">
              <a:lnSpc>
                <a:spcPct val="135000"/>
              </a:lnSpc>
            </a:pPr>
            <a:r>
              <a:rPr lang="en-US" sz="1600" dirty="0"/>
              <a:t>{ isELIgnored=”true|false” } </a:t>
            </a:r>
          </a:p>
          <a:p>
            <a:pPr lvl="1" algn="l">
              <a:lnSpc>
                <a:spcPct val="135000"/>
              </a:lnSpc>
            </a:pPr>
            <a:endParaRPr lang="en-US" sz="2000" dirty="0">
              <a:latin typeface="Candara"/>
            </a:endParaRPr>
          </a:p>
          <a:p>
            <a:pPr lvl="1" algn="l">
              <a:lnSpc>
                <a:spcPct val="135000"/>
              </a:lnSpc>
            </a:pPr>
            <a:endParaRPr lang="en-US" sz="2000" dirty="0">
              <a:latin typeface="Candara"/>
            </a:endParaRPr>
          </a:p>
          <a:p>
            <a:pPr lvl="1" algn="l">
              <a:lnSpc>
                <a:spcPct val="135000"/>
              </a:lnSpc>
            </a:pPr>
            <a:endParaRPr lang="en-US" sz="2000" dirty="0">
              <a:latin typeface="Candara"/>
            </a:endParaRPr>
          </a:p>
          <a:p>
            <a:pPr lvl="1">
              <a:lnSpc>
                <a:spcPct val="135000"/>
              </a:lnSpc>
            </a:pPr>
            <a:endParaRPr lang="en-US" sz="2000" dirty="0">
              <a:latin typeface="Candara"/>
            </a:endParaRPr>
          </a:p>
          <a:p>
            <a:pPr lvl="1">
              <a:lnSpc>
                <a:spcPct val="135000"/>
              </a:lnSpc>
            </a:pPr>
            <a:endParaRPr lang="en-US" sz="2000" dirty="0">
              <a:latin typeface="Candara"/>
            </a:endParaRPr>
          </a:p>
        </p:txBody>
      </p:sp>
      <p:sp>
        <p:nvSpPr>
          <p:cNvPr id="3" name="Title 2"/>
          <p:cNvSpPr>
            <a:spLocks noGrp="1"/>
          </p:cNvSpPr>
          <p:nvPr>
            <p:ph type="title"/>
          </p:nvPr>
        </p:nvSpPr>
        <p:spPr/>
        <p:txBody>
          <a:bodyPr/>
          <a:lstStyle/>
          <a:p>
            <a:r>
              <a:rPr lang="en-US" sz="1200" dirty="0"/>
              <a:t>7</a:t>
            </a:r>
            <a:r>
              <a:rPr lang="en-US" sz="1200" dirty="0" smtClean="0"/>
              <a:t>.2</a:t>
            </a:r>
            <a:r>
              <a:rPr lang="en-US" sz="1200" dirty="0"/>
              <a:t>: JSP Page Directive</a:t>
            </a:r>
            <a:br>
              <a:rPr lang="en-US" sz="1200" dirty="0"/>
            </a:br>
            <a:r>
              <a:rPr lang="en-US" sz="2000" dirty="0"/>
              <a:t>The Page Directive</a:t>
            </a:r>
          </a:p>
        </p:txBody>
      </p:sp>
      <p:sp>
        <p:nvSpPr>
          <p:cNvPr id="4" name="Content Placeholder 3"/>
          <p:cNvSpPr>
            <a:spLocks noGrp="1"/>
          </p:cNvSpPr>
          <p:nvPr>
            <p:ph idx="1"/>
          </p:nvPr>
        </p:nvSpPr>
        <p:spPr>
          <a:xfrm>
            <a:off x="298516" y="1494766"/>
            <a:ext cx="8845484" cy="743467"/>
          </a:xfrm>
        </p:spPr>
        <p:txBody>
          <a:bodyPr>
            <a:normAutofit/>
          </a:bodyPr>
          <a:lstStyle/>
          <a:p>
            <a:r>
              <a:rPr lang="en-US" sz="1800" dirty="0"/>
              <a:t>Syntax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1200" dirty="0"/>
              <a:t>7</a:t>
            </a:r>
            <a:r>
              <a:rPr lang="en-US" sz="1200" dirty="0" smtClean="0"/>
              <a:t>.2</a:t>
            </a:r>
            <a:r>
              <a:rPr lang="en-US" sz="1200" dirty="0"/>
              <a:t>: JSP Page Directive </a:t>
            </a:r>
            <a:br>
              <a:rPr lang="en-US" sz="1200" dirty="0"/>
            </a:br>
            <a:r>
              <a:rPr lang="en-US" sz="2000" dirty="0"/>
              <a:t>Demo</a:t>
            </a:r>
          </a:p>
        </p:txBody>
      </p:sp>
      <p:sp>
        <p:nvSpPr>
          <p:cNvPr id="16" name="Content Placeholder 15"/>
          <p:cNvSpPr>
            <a:spLocks noGrp="1"/>
          </p:cNvSpPr>
          <p:nvPr>
            <p:ph idx="1"/>
          </p:nvPr>
        </p:nvSpPr>
        <p:spPr/>
        <p:txBody>
          <a:bodyPr/>
          <a:lstStyle/>
          <a:p>
            <a:r>
              <a:rPr lang="en-US" sz="1800" dirty="0"/>
              <a:t>Demo on:</a:t>
            </a:r>
          </a:p>
          <a:p>
            <a:pPr lvl="1"/>
            <a:r>
              <a:rPr lang="en-US" sz="1600" dirty="0" err="1"/>
              <a:t>exel.jsp</a:t>
            </a:r>
            <a:endParaRPr lang="en-US" sz="1600" dirty="0"/>
          </a:p>
          <a:p>
            <a:pPr lvl="1"/>
            <a:r>
              <a:rPr lang="en-US" sz="1600" dirty="0" err="1"/>
              <a:t>excelhtml.jsp</a:t>
            </a:r>
            <a:endParaRPr lang="en-US" sz="1600" dirty="0"/>
          </a:p>
          <a:p>
            <a:pPr lvl="1"/>
            <a:r>
              <a:rPr lang="en-US" sz="1600" dirty="0" err="1"/>
              <a:t>computespeed.jsp</a:t>
            </a:r>
            <a:r>
              <a:rPr lang="en-US" sz="1600" dirty="0"/>
              <a:t>; </a:t>
            </a:r>
            <a:r>
              <a:rPr lang="en-US" sz="1600" dirty="0" err="1"/>
              <a:t>speederror.jsp</a:t>
            </a:r>
            <a:endParaRPr lang="en-US" sz="1600" dirty="0"/>
          </a:p>
          <a:p>
            <a:pPr lvl="1"/>
            <a:r>
              <a:rPr lang="en-US" sz="1600" dirty="0" err="1"/>
              <a:t>index.jsp</a:t>
            </a:r>
            <a:endParaRPr lang="en-US" sz="1600" dirty="0"/>
          </a:p>
          <a:p>
            <a:endParaRPr lang="en-US" sz="1600" dirty="0"/>
          </a:p>
          <a:p>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7</a:t>
            </a:r>
            <a:r>
              <a:rPr lang="en-US" sz="1200" dirty="0" smtClean="0"/>
              <a:t>.3</a:t>
            </a:r>
            <a:r>
              <a:rPr lang="en-US" sz="1200" dirty="0"/>
              <a:t>: JSP Include Directive</a:t>
            </a:r>
            <a:r>
              <a:rPr lang="en-US" dirty="0"/>
              <a:t/>
            </a:r>
            <a:br>
              <a:rPr lang="en-US" dirty="0"/>
            </a:br>
            <a:r>
              <a:rPr lang="en-US" sz="2000" dirty="0"/>
              <a:t>The Include Directive</a:t>
            </a:r>
          </a:p>
        </p:txBody>
      </p:sp>
      <p:sp>
        <p:nvSpPr>
          <p:cNvPr id="4" name="Content Placeholder 3"/>
          <p:cNvSpPr>
            <a:spLocks noGrp="1"/>
          </p:cNvSpPr>
          <p:nvPr>
            <p:ph idx="1"/>
          </p:nvPr>
        </p:nvSpPr>
        <p:spPr/>
        <p:txBody>
          <a:bodyPr/>
          <a:lstStyle/>
          <a:p>
            <a:r>
              <a:rPr lang="en-US" sz="1800" dirty="0"/>
              <a:t>The include directive includes files at the time the JSP page is translated into a servlet.</a:t>
            </a:r>
          </a:p>
          <a:p>
            <a:r>
              <a:rPr lang="en-US" sz="1600" dirty="0"/>
              <a:t>Syntax:  </a:t>
            </a:r>
          </a:p>
          <a:p>
            <a:pPr marL="0" indent="0">
              <a:buNone/>
            </a:pPr>
            <a:r>
              <a:rPr lang="en-US" sz="1400" dirty="0"/>
              <a:t>                  &lt;%@include file=“</a:t>
            </a:r>
            <a:r>
              <a:rPr lang="en-US" sz="1400" dirty="0" err="1"/>
              <a:t>relativeURL</a:t>
            </a:r>
            <a:r>
              <a:rPr lang="en-US" sz="1400" dirty="0"/>
              <a:t>”%&gt;</a:t>
            </a:r>
          </a:p>
          <a:p>
            <a:endParaRPr lang="en-US" dirty="0"/>
          </a:p>
          <a:p>
            <a:pPr lvl="1"/>
            <a:r>
              <a:rPr lang="en-US" sz="1800" dirty="0"/>
              <a:t>The included file can be an HTML file, a JSP file, a text file or a Java code file. </a:t>
            </a:r>
          </a:p>
          <a:p>
            <a:pPr marL="3572" lvl="1" indent="0">
              <a:buNone/>
            </a:pPr>
            <a:endParaRPr lang="en-US" sz="1800" dirty="0"/>
          </a:p>
          <a:p>
            <a:pPr lvl="1"/>
            <a:r>
              <a:rPr lang="en-US" sz="1800" dirty="0"/>
              <a:t>The include process is static. </a:t>
            </a:r>
          </a:p>
          <a:p>
            <a:pPr marL="3572" lvl="1" indent="0">
              <a:buNone/>
            </a:pPr>
            <a:endParaRPr lang="en-US" sz="1800" dirty="0"/>
          </a:p>
          <a:p>
            <a:pPr lvl="1"/>
            <a:r>
              <a:rPr lang="en-US" sz="1800" dirty="0"/>
              <a:t>Change in the included file will not be reflected in the JSP file in which it is included (this behavior is dependent on JSP container).</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7"/>
          <p:cNvSpPr>
            <a:spLocks noChangeArrowheads="1"/>
          </p:cNvSpPr>
          <p:nvPr/>
        </p:nvSpPr>
        <p:spPr bwMode="auto">
          <a:xfrm>
            <a:off x="0" y="2090738"/>
            <a:ext cx="184731" cy="369332"/>
          </a:xfrm>
          <a:prstGeom prst="rect">
            <a:avLst/>
          </a:prstGeom>
          <a:noFill/>
          <a:ln w="9525" algn="ctr">
            <a:noFill/>
            <a:miter lim="800000"/>
            <a:headEnd/>
            <a:tailEnd/>
          </a:ln>
        </p:spPr>
        <p:txBody>
          <a:bodyPr wrap="none" anchor="ctr">
            <a:spAutoFit/>
          </a:bodyPr>
          <a:lstStyle/>
          <a:p>
            <a:endParaRPr lang="en-US" dirty="0">
              <a:solidFill>
                <a:srgbClr val="000000"/>
              </a:solidFill>
              <a:latin typeface="Candara"/>
            </a:endParaRPr>
          </a:p>
        </p:txBody>
      </p:sp>
      <p:sp>
        <p:nvSpPr>
          <p:cNvPr id="1032" name="AutoShape 8"/>
          <p:cNvSpPr>
            <a:spLocks noChangeArrowheads="1"/>
          </p:cNvSpPr>
          <p:nvPr/>
        </p:nvSpPr>
        <p:spPr bwMode="auto">
          <a:xfrm>
            <a:off x="225083" y="1454767"/>
            <a:ext cx="8114824" cy="4272411"/>
          </a:xfrm>
          <a:prstGeom prst="roundRect">
            <a:avLst>
              <a:gd name="adj" fmla="val 16667"/>
            </a:avLst>
          </a:prstGeom>
          <a:noFill/>
          <a:ln w="19050">
            <a:solidFill>
              <a:schemeClr val="tx1"/>
            </a:solidFill>
            <a:round/>
            <a:headEnd/>
            <a:tailEnd/>
          </a:ln>
          <a:effectLst/>
        </p:spPr>
        <p:txBody>
          <a:bodyPr anchor="ctr"/>
          <a:lstStyle/>
          <a:p>
            <a:pPr lvl="1" algn="l">
              <a:lnSpc>
                <a:spcPct val="135000"/>
              </a:lnSpc>
            </a:pPr>
            <a:endParaRPr lang="en-US" sz="2000" dirty="0">
              <a:latin typeface="+mj-lt"/>
            </a:endParaRPr>
          </a:p>
          <a:p>
            <a:pPr lvl="1" algn="l">
              <a:lnSpc>
                <a:spcPct val="135000"/>
              </a:lnSpc>
            </a:pPr>
            <a:endParaRPr lang="en-US" sz="2000" dirty="0">
              <a:latin typeface="+mj-lt"/>
            </a:endParaRPr>
          </a:p>
          <a:p>
            <a:pPr lvl="1" algn="l">
              <a:lnSpc>
                <a:spcPct val="135000"/>
              </a:lnSpc>
            </a:pPr>
            <a:endParaRPr lang="en-US" sz="2000" dirty="0">
              <a:latin typeface="+mj-lt"/>
            </a:endParaRPr>
          </a:p>
          <a:p>
            <a:pPr lvl="1"/>
            <a:endParaRPr lang="en-US" sz="2000" dirty="0">
              <a:latin typeface="+mj-lt"/>
            </a:endParaRPr>
          </a:p>
          <a:p>
            <a:pPr lvl="1"/>
            <a:endParaRPr lang="en-US" sz="2000" dirty="0">
              <a:latin typeface="+mj-lt"/>
            </a:endParaRPr>
          </a:p>
          <a:p>
            <a:pPr lvl="1"/>
            <a:endParaRPr lang="en-US" sz="2000" dirty="0">
              <a:latin typeface="+mj-lt"/>
            </a:endParaRPr>
          </a:p>
          <a:p>
            <a:pPr lvl="1"/>
            <a:r>
              <a:rPr lang="en-US" dirty="0">
                <a:latin typeface="+mj-lt"/>
              </a:rPr>
              <a:t>&lt;HTML&gt;</a:t>
            </a:r>
          </a:p>
          <a:p>
            <a:pPr lvl="1"/>
            <a:r>
              <a:rPr lang="en-US" dirty="0">
                <a:latin typeface="+mj-lt"/>
              </a:rPr>
              <a:t>&lt;HEAD&gt; &lt;TITLE&gt;Include Directive &lt;/TITLE&gt; &lt;/HEAD&gt;</a:t>
            </a:r>
          </a:p>
          <a:p>
            <a:pPr lvl="1"/>
            <a:r>
              <a:rPr lang="en-US" dirty="0">
                <a:latin typeface="+mj-lt"/>
              </a:rPr>
              <a:t>&lt;BODY&gt;</a:t>
            </a:r>
          </a:p>
          <a:p>
            <a:pPr lvl="1"/>
            <a:r>
              <a:rPr lang="en-US" dirty="0">
                <a:latin typeface="+mj-lt"/>
              </a:rPr>
              <a:t>&lt;%@ include file="header.html" %&gt;</a:t>
            </a:r>
          </a:p>
          <a:p>
            <a:pPr lvl="1"/>
            <a:r>
              <a:rPr lang="en-US" dirty="0">
                <a:latin typeface="+mj-lt"/>
              </a:rPr>
              <a:t>Page Body</a:t>
            </a:r>
          </a:p>
          <a:p>
            <a:pPr lvl="1"/>
            <a:r>
              <a:rPr lang="en-US" dirty="0">
                <a:latin typeface="+mj-lt"/>
              </a:rPr>
              <a:t>&lt;!-- Part specific to this page ... --&gt;</a:t>
            </a:r>
          </a:p>
          <a:p>
            <a:pPr lvl="1"/>
            <a:r>
              <a:rPr lang="en-US" dirty="0">
                <a:latin typeface="+mj-lt"/>
              </a:rPr>
              <a:t>&lt;%@ include file="footer.html" %&gt;</a:t>
            </a:r>
          </a:p>
          <a:p>
            <a:pPr lvl="1"/>
            <a:r>
              <a:rPr lang="en-US" dirty="0">
                <a:latin typeface="+mj-lt"/>
              </a:rPr>
              <a:t>&lt;/BODY&gt;</a:t>
            </a:r>
          </a:p>
          <a:p>
            <a:pPr lvl="1"/>
            <a:r>
              <a:rPr lang="en-US" dirty="0">
                <a:latin typeface="+mj-lt"/>
              </a:rPr>
              <a:t>&lt;/HTML&gt;</a:t>
            </a:r>
          </a:p>
          <a:p>
            <a:pPr lvl="1" algn="l">
              <a:lnSpc>
                <a:spcPct val="135000"/>
              </a:lnSpc>
            </a:pPr>
            <a:endParaRPr lang="en-US" sz="2000" dirty="0">
              <a:latin typeface="+mj-lt"/>
            </a:endParaRPr>
          </a:p>
          <a:p>
            <a:pPr lvl="1" algn="l">
              <a:lnSpc>
                <a:spcPct val="135000"/>
              </a:lnSpc>
            </a:pPr>
            <a:endParaRPr lang="en-US" sz="2000" dirty="0">
              <a:latin typeface="+mj-lt"/>
            </a:endParaRPr>
          </a:p>
          <a:p>
            <a:pPr lvl="1" algn="l">
              <a:lnSpc>
                <a:spcPct val="135000"/>
              </a:lnSpc>
            </a:pPr>
            <a:endParaRPr lang="en-US" sz="2000" dirty="0">
              <a:latin typeface="+mj-lt"/>
            </a:endParaRPr>
          </a:p>
          <a:p>
            <a:pPr lvl="1" algn="l">
              <a:lnSpc>
                <a:spcPct val="135000"/>
              </a:lnSpc>
            </a:pPr>
            <a:endParaRPr lang="en-US" sz="2000" dirty="0">
              <a:latin typeface="+mj-lt"/>
            </a:endParaRPr>
          </a:p>
          <a:p>
            <a:pPr lvl="1">
              <a:lnSpc>
                <a:spcPct val="135000"/>
              </a:lnSpc>
            </a:pPr>
            <a:endParaRPr lang="en-US" sz="2000" dirty="0">
              <a:latin typeface="+mj-lt"/>
            </a:endParaRPr>
          </a:p>
          <a:p>
            <a:pPr lvl="1">
              <a:lnSpc>
                <a:spcPct val="135000"/>
              </a:lnSpc>
            </a:pPr>
            <a:endParaRPr lang="en-US" sz="2000" dirty="0">
              <a:latin typeface="+mj-lt"/>
            </a:endParaRPr>
          </a:p>
        </p:txBody>
      </p:sp>
      <p:sp>
        <p:nvSpPr>
          <p:cNvPr id="3" name="Title 2"/>
          <p:cNvSpPr>
            <a:spLocks noGrp="1"/>
          </p:cNvSpPr>
          <p:nvPr>
            <p:ph type="title"/>
          </p:nvPr>
        </p:nvSpPr>
        <p:spPr/>
        <p:txBody>
          <a:bodyPr/>
          <a:lstStyle/>
          <a:p>
            <a:r>
              <a:rPr lang="en-US" sz="1200" dirty="0"/>
              <a:t>7</a:t>
            </a:r>
            <a:r>
              <a:rPr lang="en-US" sz="1200" dirty="0" smtClean="0"/>
              <a:t>.3</a:t>
            </a:r>
            <a:r>
              <a:rPr lang="en-US" sz="1200" dirty="0"/>
              <a:t>: JSP Include Directive</a:t>
            </a:r>
            <a:br>
              <a:rPr lang="en-US" sz="1200" dirty="0"/>
            </a:br>
            <a:r>
              <a:rPr lang="en-US" sz="2000" dirty="0"/>
              <a:t>Example for JSP Include Directive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Demos</Material_x0020_Type>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B369E138-395A-4874-BB0E-7EB662289298}"/>
</file>

<file path=docProps/app.xml><?xml version="1.0" encoding="utf-8"?>
<Properties xmlns="http://schemas.openxmlformats.org/officeDocument/2006/extended-properties" xmlns:vt="http://schemas.openxmlformats.org/officeDocument/2006/docPropsVTypes">
  <Template/>
  <TotalTime>11989</TotalTime>
  <Words>2077</Words>
  <Application>Microsoft Office PowerPoint</Application>
  <PresentationFormat>On-screen Show (4:3)</PresentationFormat>
  <Paragraphs>202</Paragraphs>
  <Slides>14</Slides>
  <Notes>14</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14</vt:i4>
      </vt:variant>
    </vt:vector>
  </HeadingPairs>
  <TitlesOfParts>
    <vt:vector size="28" baseType="lpstr">
      <vt:lpstr>Calibri</vt:lpstr>
      <vt:lpstr>ＭＳ Ｐゴシック</vt:lpstr>
      <vt:lpstr>Georgia</vt:lpstr>
      <vt:lpstr>Verdana</vt:lpstr>
      <vt:lpstr>Candara</vt:lpstr>
      <vt:lpstr>Arial</vt:lpstr>
      <vt:lpstr>Helvetica Light</vt:lpstr>
      <vt:lpstr>Wingdings</vt:lpstr>
      <vt:lpstr>2_Corporate Presentation Template (4x3 - Normal)</vt:lpstr>
      <vt:lpstr>Capgemini 2017_Cover slides</vt:lpstr>
      <vt:lpstr>Section slides</vt:lpstr>
      <vt:lpstr>Content Layouts</vt:lpstr>
      <vt:lpstr>Content and Image Layouts</vt:lpstr>
      <vt:lpstr>think-cell Slide</vt:lpstr>
      <vt:lpstr>Java Server  Pages (JSP)</vt:lpstr>
      <vt:lpstr>Lesson Objectives</vt:lpstr>
      <vt:lpstr>7.1: JSP Directives What is a JSP Directive? </vt:lpstr>
      <vt:lpstr>7.2: JSP Page Directive The Page Directive</vt:lpstr>
      <vt:lpstr>7.2: JSP Page Directive The Page Directive</vt:lpstr>
      <vt:lpstr>7.2: JSP Page Directive The Page Directive</vt:lpstr>
      <vt:lpstr>7.2: JSP Page Directive  Demo</vt:lpstr>
      <vt:lpstr>7.3: JSP Include Directive The Include Directive</vt:lpstr>
      <vt:lpstr>7.3: JSP Include Directive Example for JSP Include Directive</vt:lpstr>
      <vt:lpstr>7.3: JSP Include Directive  Demo</vt:lpstr>
      <vt:lpstr>Lab</vt:lpstr>
      <vt:lpstr>Summary</vt:lpstr>
      <vt:lpstr>Review Questions</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245</cp:revision>
  <dcterms:created xsi:type="dcterms:W3CDTF">2012-05-18T02:59:15Z</dcterms:created>
  <dcterms:modified xsi:type="dcterms:W3CDTF">2018-03-27T11:45:41Z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